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29" r:id="rId3"/>
    <p:sldId id="280" r:id="rId4"/>
    <p:sldId id="318" r:id="rId5"/>
    <p:sldId id="302" r:id="rId6"/>
    <p:sldId id="372" r:id="rId7"/>
    <p:sldId id="373" r:id="rId8"/>
    <p:sldId id="374" r:id="rId9"/>
    <p:sldId id="343" r:id="rId10"/>
    <p:sldId id="259" r:id="rId11"/>
    <p:sldId id="260" r:id="rId12"/>
    <p:sldId id="303" r:id="rId13"/>
    <p:sldId id="348" r:id="rId14"/>
    <p:sldId id="375" r:id="rId15"/>
    <p:sldId id="411" r:id="rId16"/>
    <p:sldId id="376" r:id="rId17"/>
    <p:sldId id="408" r:id="rId18"/>
    <p:sldId id="409" r:id="rId19"/>
    <p:sldId id="410" r:id="rId20"/>
    <p:sldId id="377" r:id="rId21"/>
    <p:sldId id="349" r:id="rId22"/>
    <p:sldId id="350" r:id="rId23"/>
    <p:sldId id="351" r:id="rId24"/>
    <p:sldId id="352" r:id="rId25"/>
    <p:sldId id="283" r:id="rId26"/>
    <p:sldId id="289" r:id="rId27"/>
    <p:sldId id="342" r:id="rId28"/>
    <p:sldId id="341" r:id="rId29"/>
    <p:sldId id="311" r:id="rId30"/>
    <p:sldId id="320" r:id="rId31"/>
    <p:sldId id="312" r:id="rId32"/>
    <p:sldId id="313" r:id="rId33"/>
    <p:sldId id="314" r:id="rId34"/>
    <p:sldId id="323" r:id="rId35"/>
    <p:sldId id="304" r:id="rId36"/>
    <p:sldId id="330" r:id="rId37"/>
    <p:sldId id="353" r:id="rId38"/>
    <p:sldId id="354" r:id="rId39"/>
    <p:sldId id="355" r:id="rId40"/>
    <p:sldId id="356" r:id="rId41"/>
    <p:sldId id="275" r:id="rId42"/>
    <p:sldId id="309" r:id="rId43"/>
  </p:sldIdLst>
  <p:sldSz cx="12192000" cy="6858000"/>
  <p:notesSz cx="6858000" cy="9144000"/>
  <p:custDataLst>
    <p:tags r:id="rId47"/>
  </p:custDataLst>
  <p:defaultTextStyle>
    <a:defPPr>
      <a:defRPr lang="zh-CN"/>
    </a:defPPr>
    <a:lvl1pPr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CC00FF"/>
    <a:srgbClr val="CCFFCC"/>
    <a:srgbClr val="CCFFFF"/>
    <a:srgbClr val="CC0000"/>
    <a:srgbClr val="9DEFFF"/>
    <a:srgbClr val="0066FF"/>
    <a:srgbClr val="00CC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88" d="100"/>
          <a:sy n="88" d="100"/>
        </p:scale>
        <p:origin x="138" y="96"/>
      </p:cViewPr>
      <p:guideLst>
        <p:guide orient="horz" pos="2159"/>
        <p:guide pos="381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2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8C3C3363-5B71-40A2-8D07-0D01F2158E1E}" type="slidenum">
              <a:rPr lang="en-US" altLang="zh-CN"/>
            </a:fld>
            <a:endParaRPr lang="en-US" altLang="zh-CN"/>
          </a:p>
        </p:txBody>
      </p:sp>
    </p:spTree>
  </p:cSld>
  <p:clrMapOvr>
    <a:masterClrMapping/>
  </p:clrMapOvr>
  <p:transition>
    <p:wheel spokes="8"/>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AF2AA92E-5002-471F-9137-11D9414104D1}" type="slidenum">
              <a:rPr lang="en-US" altLang="zh-CN"/>
            </a:fld>
            <a:endParaRPr lang="en-US" altLang="zh-CN"/>
          </a:p>
        </p:txBody>
      </p:sp>
    </p:spTree>
  </p:cSld>
  <p:clrMapOvr>
    <a:masterClrMapping/>
  </p:clrMapOvr>
  <p:transition>
    <p:wheel spokes="8"/>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F3172844-E5AE-44A5-B006-ABBF9FF5C03A}" type="slidenum">
              <a:rPr lang="en-US" altLang="zh-CN"/>
            </a:fld>
            <a:endParaRPr lang="en-US" altLang="zh-CN"/>
          </a:p>
        </p:txBody>
      </p:sp>
    </p:spTree>
  </p:cSld>
  <p:clrMapOvr>
    <a:masterClrMapping/>
  </p:clrMapOvr>
  <p:transition>
    <p:wheel spokes="8"/>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45EE7952-C936-40DD-9849-1D6562188156}" type="slidenum">
              <a:rPr lang="en-US" altLang="zh-CN"/>
            </a:fld>
            <a:endParaRPr lang="en-US" altLang="zh-CN"/>
          </a:p>
        </p:txBody>
      </p:sp>
    </p:spTree>
  </p:cSld>
  <p:clrMapOvr>
    <a:masterClrMapping/>
  </p:clrMapOvr>
  <p:transition>
    <p:wheel spokes="8"/>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8C017B82-28B6-4E18-B7F0-00981DBF165A}" type="slidenum">
              <a:rPr lang="en-US" altLang="zh-CN"/>
            </a:fld>
            <a:endParaRPr lang="en-US" altLang="zh-CN"/>
          </a:p>
        </p:txBody>
      </p:sp>
    </p:spTree>
  </p:cSld>
  <p:clrMapOvr>
    <a:masterClrMapping/>
  </p:clrMapOvr>
  <p:transition>
    <p:wheel spokes="8"/>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5F0F7E71-4820-4A37-8EF0-59941982BE3D}" type="slidenum">
              <a:rPr lang="en-US" altLang="zh-CN"/>
            </a:fld>
            <a:endParaRPr lang="en-US" altLang="zh-CN"/>
          </a:p>
        </p:txBody>
      </p:sp>
    </p:spTree>
  </p:cSld>
  <p:clrMapOvr>
    <a:masterClrMapping/>
  </p:clrMapOvr>
  <p:transition>
    <p:wheel spokes="8"/>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68B9DFD0-5B3E-4611-AE4A-CD0AB632B2A4}" type="slidenum">
              <a:rPr lang="en-US" altLang="zh-CN"/>
            </a:fld>
            <a:endParaRPr lang="en-US" altLang="zh-CN"/>
          </a:p>
        </p:txBody>
      </p:sp>
    </p:spTree>
  </p:cSld>
  <p:clrMapOvr>
    <a:masterClrMapping/>
  </p:clrMapOvr>
  <p:transition>
    <p:wheel spokes="8"/>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D7D2BB41-70BA-4B80-BBB8-A5741E070634}" type="slidenum">
              <a:rPr lang="en-US" altLang="zh-CN"/>
            </a:fld>
            <a:endParaRPr lang="en-US" altLang="zh-CN"/>
          </a:p>
        </p:txBody>
      </p:sp>
    </p:spTree>
  </p:cSld>
  <p:clrMapOvr>
    <a:masterClrMapping/>
  </p:clrMapOvr>
  <p:transition>
    <p:wheel spokes="8"/>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0EF4A49E-3111-4904-BE34-1180F418CC08}" type="slidenum">
              <a:rPr lang="en-US" altLang="zh-CN"/>
            </a:fld>
            <a:endParaRPr lang="en-US" altLang="zh-CN"/>
          </a:p>
        </p:txBody>
      </p:sp>
    </p:spTree>
  </p:cSld>
  <p:clrMapOvr>
    <a:masterClrMapping/>
  </p:clrMapOvr>
  <p:transition>
    <p:wheel spokes="8"/>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D00F53CA-3D8A-495C-8006-7E603F9F693F}" type="slidenum">
              <a:rPr lang="en-US" altLang="zh-CN"/>
            </a:fld>
            <a:endParaRPr lang="en-US" altLang="zh-CN"/>
          </a:p>
        </p:txBody>
      </p:sp>
    </p:spTree>
  </p:cSld>
  <p:clrMapOvr>
    <a:masterClrMapping/>
  </p:clrMapOvr>
  <p:transition>
    <p:wheel spokes="8"/>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92E719F1-D988-4635-BC0C-0BBCFB5A07FD}" type="slidenum">
              <a:rPr lang="en-US" altLang="zh-CN"/>
            </a:fld>
            <a:endParaRPr lang="en-US" altLang="zh-CN"/>
          </a:p>
        </p:txBody>
      </p:sp>
    </p:spTree>
  </p:cSld>
  <p:clrMapOvr>
    <a:masterClrMapping/>
  </p:clrMapOvr>
  <p:transition>
    <p:wheel spokes="8"/>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fld id="{61281022-E7BB-4568-9020-985655E74BA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heel spokes="8"/>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xml"/><Relationship Id="rId5" Type="http://schemas.openxmlformats.org/officeDocument/2006/relationships/image" Target="../media/image16.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5.pn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18.pn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3" Type="http://schemas.openxmlformats.org/officeDocument/2006/relationships/slideLayout" Target="../slideLayouts/slideLayout7.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2.xml"/><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3.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xml"/><Relationship Id="rId1"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5.xml"/><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image" Target="../media/image14.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6.xml"/><Relationship Id="rId2" Type="http://schemas.openxmlformats.org/officeDocument/2006/relationships/image" Target="../media/image26.jpeg"/><Relationship Id="rId1"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7.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3253" name="Text Box 5"/>
          <p:cNvSpPr txBox="1">
            <a:spLocks noChangeArrowheads="1"/>
          </p:cNvSpPr>
          <p:nvPr/>
        </p:nvSpPr>
        <p:spPr bwMode="auto">
          <a:xfrm>
            <a:off x="1055440" y="1834098"/>
            <a:ext cx="10225136" cy="363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buFont typeface="Wingdings" panose="05000000000000000000" pitchFamily="2" charset="2"/>
              <a:buChar char="Ø"/>
            </a:pPr>
            <a:r>
              <a:rPr lang="en-US" altLang="zh-CN" b="1" dirty="0" smtClean="0"/>
              <a:t>To talk to someone you know and find out his/her worries</a:t>
            </a:r>
            <a:endParaRPr lang="en-US" altLang="zh-CN" b="1" dirty="0" smtClean="0"/>
          </a:p>
          <a:p>
            <a:pPr marL="457200" indent="-457200">
              <a:lnSpc>
                <a:spcPct val="120000"/>
              </a:lnSpc>
              <a:buFont typeface="Wingdings" panose="05000000000000000000" pitchFamily="2" charset="2"/>
              <a:buChar char="Ø"/>
            </a:pPr>
            <a:r>
              <a:rPr lang="en-US" altLang="zh-CN" b="1" dirty="0" smtClean="0"/>
              <a:t>To try to give some solutions to his or her problems</a:t>
            </a:r>
            <a:endParaRPr lang="en-US" altLang="zh-CN" b="1" dirty="0" smtClean="0"/>
          </a:p>
          <a:p>
            <a:pPr marL="457200" indent="-457200">
              <a:lnSpc>
                <a:spcPct val="120000"/>
              </a:lnSpc>
              <a:buFont typeface="Wingdings" panose="05000000000000000000" pitchFamily="2" charset="2"/>
              <a:buChar char="Ø"/>
            </a:pPr>
            <a:r>
              <a:rPr lang="en-US" altLang="zh-CN" b="1" dirty="0" smtClean="0"/>
              <a:t>To </a:t>
            </a:r>
            <a:r>
              <a:rPr lang="en-US" altLang="zh-CN" b="1" dirty="0"/>
              <a:t>learn to write about your </a:t>
            </a:r>
            <a:r>
              <a:rPr lang="en-US" altLang="zh-CN" b="1" dirty="0" smtClean="0"/>
              <a:t>friend’s </a:t>
            </a:r>
            <a:r>
              <a:rPr lang="en-US" altLang="zh-CN" b="1" dirty="0"/>
              <a:t>problems in life and give your </a:t>
            </a:r>
            <a:r>
              <a:rPr lang="en-US" altLang="zh-CN" b="1" dirty="0" smtClean="0"/>
              <a:t>advice</a:t>
            </a:r>
            <a:endParaRPr lang="en-US" altLang="zh-CN" b="1" dirty="0" smtClean="0"/>
          </a:p>
          <a:p>
            <a:pPr marL="457200" indent="-457200">
              <a:lnSpc>
                <a:spcPct val="120000"/>
              </a:lnSpc>
              <a:buFont typeface="Wingdings" panose="05000000000000000000" pitchFamily="2" charset="2"/>
              <a:buChar char="Ø"/>
            </a:pPr>
            <a:r>
              <a:rPr lang="en-US" altLang="zh-CN" b="1" dirty="0" smtClean="0"/>
              <a:t>To check yourself by doing some exercises</a:t>
            </a:r>
            <a:endParaRPr lang="en-US" altLang="zh-CN"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157" y="476672"/>
            <a:ext cx="5429702" cy="135742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149" name="Text Box 5"/>
          <p:cNvSpPr txBox="1">
            <a:spLocks noChangeArrowheads="1"/>
          </p:cNvSpPr>
          <p:nvPr/>
        </p:nvSpPr>
        <p:spPr bwMode="auto">
          <a:xfrm>
            <a:off x="450850" y="2934335"/>
            <a:ext cx="11538585"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cs typeface="Times New Roman" panose="02020603050405020304" pitchFamily="18" charset="0"/>
              </a:rPr>
              <a:t>1.My friend _______ has a problem. </a:t>
            </a:r>
            <a:endParaRPr lang="en-US" altLang="zh-CN" b="1" dirty="0">
              <a:solidFill>
                <a:srgbClr val="0000FF"/>
              </a:solidFill>
              <a:cs typeface="Times New Roman" panose="02020603050405020304" pitchFamily="18" charset="0"/>
            </a:endParaRPr>
          </a:p>
          <a:p>
            <a:pPr eaLnBrk="1" hangingPunct="1">
              <a:lnSpc>
                <a:spcPct val="120000"/>
              </a:lnSpc>
            </a:pPr>
            <a:r>
              <a:rPr lang="en-US" altLang="zh-CN" b="1" dirty="0" err="1">
                <a:solidFill>
                  <a:srgbClr val="0000FF"/>
                </a:solidFill>
                <a:cs typeface="Times New Roman" panose="02020603050405020304" pitchFamily="18" charset="0"/>
              </a:rPr>
              <a:t>2.He/She</a:t>
            </a:r>
            <a:r>
              <a:rPr lang="en-US" altLang="zh-CN" b="1" dirty="0">
                <a:solidFill>
                  <a:srgbClr val="0000FF"/>
                </a:solidFill>
                <a:cs typeface="Times New Roman" panose="02020603050405020304" pitchFamily="18" charset="0"/>
              </a:rPr>
              <a:t> ____________________. </a:t>
            </a:r>
            <a:endParaRPr lang="en-US" altLang="zh-CN" b="1" dirty="0">
              <a:solidFill>
                <a:srgbClr val="0000FF"/>
              </a:solidFill>
              <a:cs typeface="Times New Roman" panose="02020603050405020304" pitchFamily="18" charset="0"/>
            </a:endParaRPr>
          </a:p>
          <a:p>
            <a:pPr eaLnBrk="1" hangingPunct="1">
              <a:lnSpc>
                <a:spcPct val="120000"/>
              </a:lnSpc>
            </a:pPr>
            <a:r>
              <a:rPr lang="en-US" altLang="zh-CN" b="1" dirty="0">
                <a:solidFill>
                  <a:srgbClr val="0000FF"/>
                </a:solidFill>
                <a:cs typeface="Times New Roman" panose="02020603050405020304" pitchFamily="18" charset="0"/>
              </a:rPr>
              <a:t>3.I think he/she should ________.</a:t>
            </a:r>
            <a:endParaRPr lang="en-US" altLang="zh-CN" b="1" dirty="0">
              <a:solidFill>
                <a:srgbClr val="0000FF"/>
              </a:solidFill>
              <a:cs typeface="Times New Roman" panose="02020603050405020304" pitchFamily="18" charset="0"/>
            </a:endParaRPr>
          </a:p>
          <a:p>
            <a:pPr eaLnBrk="1" hangingPunct="1">
              <a:lnSpc>
                <a:spcPct val="120000"/>
              </a:lnSpc>
            </a:pPr>
            <a:r>
              <a:rPr lang="en-US" altLang="zh-CN" b="1" dirty="0">
                <a:solidFill>
                  <a:srgbClr val="0000FF"/>
                </a:solidFill>
                <a:cs typeface="Times New Roman" panose="02020603050405020304" pitchFamily="18" charset="0"/>
              </a:rPr>
              <a:t>4.If he/she __________________, he/she will ________________.</a:t>
            </a:r>
            <a:endParaRPr lang="en-US" altLang="zh-CN" b="1" dirty="0">
              <a:solidFill>
                <a:srgbClr val="0000FF"/>
              </a:solidFill>
              <a:cs typeface="Times New Roman" panose="02020603050405020304" pitchFamily="18" charset="0"/>
            </a:endParaRPr>
          </a:p>
        </p:txBody>
      </p:sp>
      <p:sp>
        <p:nvSpPr>
          <p:cNvPr id="12291" name="Rectangle 12"/>
          <p:cNvSpPr>
            <a:spLocks noChangeArrowheads="1"/>
          </p:cNvSpPr>
          <p:nvPr/>
        </p:nvSpPr>
        <p:spPr bwMode="auto">
          <a:xfrm>
            <a:off x="695325" y="67310"/>
            <a:ext cx="11368405" cy="128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0000FF"/>
                </a:solidFill>
                <a:latin typeface="Arial" panose="020B0604020202020204" pitchFamily="34" charset="0"/>
                <a:cs typeface="Times New Roman" panose="02020603050405020304" pitchFamily="18" charset="0"/>
              </a:rPr>
              <a:t>Write about </a:t>
            </a:r>
            <a:r>
              <a:rPr lang="en-US" altLang="zh-CN" sz="2800" b="1" u="sng" dirty="0">
                <a:solidFill>
                  <a:srgbClr val="0000FF"/>
                </a:solidFill>
                <a:latin typeface="Arial" panose="020B0604020202020204" pitchFamily="34" charset="0"/>
                <a:cs typeface="Times New Roman" panose="02020603050405020304" pitchFamily="18" charset="0"/>
              </a:rPr>
              <a:t>your friend’s first problem and the possible solutions</a:t>
            </a:r>
            <a:r>
              <a:rPr lang="en-US" altLang="zh-CN" sz="2800" b="1" dirty="0">
                <a:solidFill>
                  <a:srgbClr val="0000FF"/>
                </a:solidFill>
                <a:latin typeface="Arial" panose="020B0604020202020204" pitchFamily="34" charset="0"/>
                <a:cs typeface="Times New Roman" panose="02020603050405020304" pitchFamily="18" charset="0"/>
              </a:rPr>
              <a:t>. </a:t>
            </a:r>
            <a:endParaRPr lang="en-US" altLang="zh-CN" sz="2800" b="1" dirty="0">
              <a:solidFill>
                <a:srgbClr val="0000FF"/>
              </a:solidFill>
              <a:latin typeface="Arial" panose="020B0604020202020204" pitchFamily="34" charset="0"/>
              <a:cs typeface="Times New Roman" panose="02020603050405020304" pitchFamily="18" charset="0"/>
            </a:endParaRPr>
          </a:p>
          <a:p>
            <a:pPr eaLnBrk="1" hangingPunct="1">
              <a:lnSpc>
                <a:spcPct val="120000"/>
              </a:lnSpc>
            </a:pPr>
            <a:r>
              <a:rPr lang="en-US" altLang="zh-CN" sz="2800" b="1" dirty="0">
                <a:solidFill>
                  <a:srgbClr val="0000FF"/>
                </a:solidFill>
                <a:latin typeface="Arial" panose="020B0604020202020204" pitchFamily="34" charset="0"/>
                <a:cs typeface="Times New Roman" panose="02020603050405020304" pitchFamily="18" charset="0"/>
              </a:rPr>
              <a:t>Use the structures below to help you plan your writing.  </a:t>
            </a:r>
            <a:endParaRPr lang="zh-CN" altLang="en-US" sz="2800" b="1" dirty="0">
              <a:solidFill>
                <a:srgbClr val="0000FF"/>
              </a:solidFill>
              <a:latin typeface="Arial" panose="020B0604020202020204" pitchFamily="34" charset="0"/>
              <a:cs typeface="Times New Roman" panose="02020603050405020304" pitchFamily="18" charset="0"/>
            </a:endParaRPr>
          </a:p>
        </p:txBody>
      </p:sp>
      <p:sp>
        <p:nvSpPr>
          <p:cNvPr id="12296" name="AutoShape 8"/>
          <p:cNvSpPr>
            <a:spLocks noChangeArrowheads="1"/>
          </p:cNvSpPr>
          <p:nvPr/>
        </p:nvSpPr>
        <p:spPr bwMode="auto">
          <a:xfrm>
            <a:off x="7721353" y="4029252"/>
            <a:ext cx="4094856" cy="742306"/>
          </a:xfrm>
          <a:prstGeom prst="wedgeRoundRectCallout">
            <a:avLst>
              <a:gd name="adj1" fmla="val -85181"/>
              <a:gd name="adj2" fmla="val -20588"/>
              <a:gd name="adj3" fmla="val 16667"/>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0000"/>
              </a:lnSpc>
            </a:pPr>
            <a:endParaRPr lang="zh-CN" altLang="en-US" sz="3600" b="1"/>
          </a:p>
        </p:txBody>
      </p:sp>
      <p:sp>
        <p:nvSpPr>
          <p:cNvPr id="12297" name="AutoShape 9"/>
          <p:cNvSpPr>
            <a:spLocks noChangeArrowheads="1"/>
          </p:cNvSpPr>
          <p:nvPr/>
        </p:nvSpPr>
        <p:spPr bwMode="auto">
          <a:xfrm>
            <a:off x="7381805" y="3218984"/>
            <a:ext cx="2821940" cy="743415"/>
          </a:xfrm>
          <a:prstGeom prst="wedgeRoundRectCallout">
            <a:avLst>
              <a:gd name="adj1" fmla="val -83565"/>
              <a:gd name="adj2" fmla="val 28778"/>
              <a:gd name="adj3" fmla="val 16667"/>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3600" b="1"/>
          </a:p>
        </p:txBody>
      </p:sp>
      <p:sp>
        <p:nvSpPr>
          <p:cNvPr id="12298" name="AutoShape 10"/>
          <p:cNvSpPr>
            <a:spLocks noChangeArrowheads="1"/>
          </p:cNvSpPr>
          <p:nvPr/>
        </p:nvSpPr>
        <p:spPr bwMode="auto">
          <a:xfrm>
            <a:off x="6962121" y="2428978"/>
            <a:ext cx="1224135" cy="685800"/>
          </a:xfrm>
          <a:prstGeom prst="wedgeRoundRectCallout">
            <a:avLst>
              <a:gd name="adj1" fmla="val -82718"/>
              <a:gd name="adj2" fmla="val 71759"/>
              <a:gd name="adj3" fmla="val 16667"/>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3600" b="1"/>
          </a:p>
        </p:txBody>
      </p:sp>
      <p:sp>
        <p:nvSpPr>
          <p:cNvPr id="12299" name="Text Box 11"/>
          <p:cNvSpPr txBox="1">
            <a:spLocks noChangeArrowheads="1"/>
          </p:cNvSpPr>
          <p:nvPr/>
        </p:nvSpPr>
        <p:spPr bwMode="auto">
          <a:xfrm>
            <a:off x="7079333" y="2505954"/>
            <a:ext cx="12241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smtClean="0">
                <a:solidFill>
                  <a:schemeClr val="bg1"/>
                </a:solidFill>
                <a:cs typeface="Times New Roman" panose="02020603050405020304" pitchFamily="18" charset="0"/>
              </a:rPr>
              <a:t>who</a:t>
            </a:r>
            <a:endParaRPr lang="en-US" altLang="zh-CN" b="1" dirty="0">
              <a:solidFill>
                <a:schemeClr val="bg1"/>
              </a:solidFill>
              <a:cs typeface="Times New Roman" panose="02020603050405020304" pitchFamily="18" charset="0"/>
            </a:endParaRPr>
          </a:p>
        </p:txBody>
      </p:sp>
      <p:sp>
        <p:nvSpPr>
          <p:cNvPr id="12300" name="Text Box 12"/>
          <p:cNvSpPr txBox="1">
            <a:spLocks noChangeArrowheads="1"/>
          </p:cNvSpPr>
          <p:nvPr/>
        </p:nvSpPr>
        <p:spPr bwMode="auto">
          <a:xfrm>
            <a:off x="7323426" y="3260740"/>
            <a:ext cx="32848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0"/>
              </a:spcBef>
            </a:pPr>
            <a:r>
              <a:rPr lang="en-US" altLang="zh-CN" b="1" dirty="0" smtClean="0">
                <a:solidFill>
                  <a:schemeClr val="bg1"/>
                </a:solidFill>
                <a:cs typeface="Times New Roman" panose="02020603050405020304" pitchFamily="18" charset="0"/>
              </a:rPr>
              <a:t>worry</a:t>
            </a:r>
            <a:r>
              <a:rPr lang="en-US" altLang="zh-CN" b="1" dirty="0">
                <a:solidFill>
                  <a:schemeClr val="bg1"/>
                </a:solidFill>
                <a:cs typeface="Times New Roman" panose="02020603050405020304" pitchFamily="18" charset="0"/>
              </a:rPr>
              <a:t>/ problem</a:t>
            </a:r>
            <a:endParaRPr lang="en-US" altLang="zh-CN" b="1" dirty="0">
              <a:solidFill>
                <a:schemeClr val="bg1"/>
              </a:solidFill>
              <a:cs typeface="Times New Roman" panose="02020603050405020304" pitchFamily="18" charset="0"/>
            </a:endParaRPr>
          </a:p>
        </p:txBody>
      </p:sp>
      <p:sp>
        <p:nvSpPr>
          <p:cNvPr id="12301" name="Text Box 13"/>
          <p:cNvSpPr txBox="1">
            <a:spLocks noChangeArrowheads="1"/>
          </p:cNvSpPr>
          <p:nvPr/>
        </p:nvSpPr>
        <p:spPr bwMode="auto">
          <a:xfrm>
            <a:off x="7680922" y="4238843"/>
            <a:ext cx="4135287"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pPr>
            <a:r>
              <a:rPr lang="en-US" altLang="zh-CN" b="1" dirty="0" smtClean="0">
                <a:solidFill>
                  <a:schemeClr val="bg1"/>
                </a:solidFill>
                <a:cs typeface="Times New Roman" panose="02020603050405020304" pitchFamily="18" charset="0"/>
              </a:rPr>
              <a:t>your ideas/suggestions</a:t>
            </a:r>
            <a:endParaRPr lang="en-US" altLang="zh-CN" b="1" dirty="0">
              <a:solidFill>
                <a:schemeClr val="bg1"/>
              </a:solidFill>
              <a:cs typeface="Times New Roman" panose="02020603050405020304" pitchFamily="18" charset="0"/>
            </a:endParaRPr>
          </a:p>
        </p:txBody>
      </p:sp>
      <p:sp>
        <p:nvSpPr>
          <p:cNvPr id="12302" name="AutoShape 14"/>
          <p:cNvSpPr>
            <a:spLocks noChangeArrowheads="1"/>
          </p:cNvSpPr>
          <p:nvPr/>
        </p:nvSpPr>
        <p:spPr bwMode="auto">
          <a:xfrm>
            <a:off x="10344359" y="5517618"/>
            <a:ext cx="1755139" cy="609600"/>
          </a:xfrm>
          <a:prstGeom prst="wedgeRoundRectCallout">
            <a:avLst>
              <a:gd name="adj1" fmla="val -59375"/>
              <a:gd name="adj2" fmla="val -81509"/>
              <a:gd name="adj3" fmla="val 16667"/>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0000"/>
              </a:lnSpc>
            </a:pPr>
            <a:endParaRPr lang="zh-CN" altLang="en-US" sz="3600" b="1"/>
          </a:p>
        </p:txBody>
      </p:sp>
      <p:sp>
        <p:nvSpPr>
          <p:cNvPr id="12303" name="Text Box 15"/>
          <p:cNvSpPr txBox="1">
            <a:spLocks noChangeArrowheads="1"/>
          </p:cNvSpPr>
          <p:nvPr/>
        </p:nvSpPr>
        <p:spPr bwMode="auto">
          <a:xfrm>
            <a:off x="10488533" y="5588976"/>
            <a:ext cx="1512167"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spcBef>
                <a:spcPct val="50000"/>
              </a:spcBef>
            </a:pPr>
            <a:r>
              <a:rPr lang="en-US" altLang="zh-CN" b="1" dirty="0" smtClean="0">
                <a:solidFill>
                  <a:schemeClr val="bg1"/>
                </a:solidFill>
                <a:cs typeface="Times New Roman" panose="02020603050405020304" pitchFamily="18" charset="0"/>
              </a:rPr>
              <a:t>results</a:t>
            </a:r>
            <a:endParaRPr lang="en-US" altLang="zh-CN" b="1" dirty="0">
              <a:solidFill>
                <a:schemeClr val="bg1"/>
              </a:solidFill>
              <a:cs typeface="Times New Roman" panose="02020603050405020304" pitchFamily="18" charset="0"/>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 y="44720"/>
            <a:ext cx="774222" cy="774222"/>
          </a:xfrm>
          <a:prstGeom prst="rect">
            <a:avLst/>
          </a:prstGeom>
        </p:spPr>
      </p:pic>
      <p:sp>
        <p:nvSpPr>
          <p:cNvPr id="15363" name="Rectangle 12"/>
          <p:cNvSpPr>
            <a:spLocks noChangeArrowheads="1"/>
          </p:cNvSpPr>
          <p:nvPr>
            <p:custDataLst>
              <p:tags r:id="rId3"/>
            </p:custDataLst>
          </p:nvPr>
        </p:nvSpPr>
        <p:spPr bwMode="auto">
          <a:xfrm>
            <a:off x="680896" y="977945"/>
            <a:ext cx="11161240"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FF0000"/>
                </a:solidFill>
                <a:latin typeface="Arial" panose="020B0604020202020204" pitchFamily="34" charset="0"/>
                <a:cs typeface="Times New Roman" panose="02020603050405020304" pitchFamily="18" charset="0"/>
              </a:rPr>
              <a:t>Now write your advice for </a:t>
            </a:r>
            <a:r>
              <a:rPr lang="en-US" altLang="zh-CN" sz="2800" b="1" u="sng" dirty="0">
                <a:solidFill>
                  <a:srgbClr val="FF0000"/>
                </a:solidFill>
                <a:latin typeface="Arial" panose="020B0604020202020204" pitchFamily="34" charset="0"/>
                <a:cs typeface="Times New Roman" panose="02020603050405020304" pitchFamily="18" charset="0"/>
              </a:rPr>
              <a:t>your friend’s second and third problems</a:t>
            </a:r>
            <a:r>
              <a:rPr lang="en-US" altLang="zh-CN" sz="2800" b="1" dirty="0">
                <a:solidFill>
                  <a:srgbClr val="FF0000"/>
                </a:solidFill>
                <a:latin typeface="Arial" panose="020B0604020202020204" pitchFamily="34" charset="0"/>
                <a:cs typeface="Times New Roman" panose="02020603050405020304" pitchFamily="18" charset="0"/>
              </a:rPr>
              <a:t>. Use the structures in 3b to help you.  </a:t>
            </a:r>
            <a:endParaRPr lang="en-US" altLang="zh-CN" sz="2800" b="1" dirty="0">
              <a:solidFill>
                <a:srgbClr val="FF0000"/>
              </a:solidFill>
              <a:latin typeface="Arial" panose="020B0604020202020204" pitchFamily="34" charset="0"/>
              <a:cs typeface="Times New Roman" panose="02020603050405020304" pitchFamily="18" charset="0"/>
            </a:endParaRPr>
          </a:p>
        </p:txBody>
      </p:sp>
      <p:pic>
        <p:nvPicPr>
          <p:cNvPr id="5" name="图片 4"/>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119842" y="1193969"/>
            <a:ext cx="720080" cy="720080"/>
          </a:xfrm>
          <a:prstGeom prst="rect">
            <a:avLst/>
          </a:prstGeom>
        </p:spPr>
      </p:pic>
      <p:sp>
        <p:nvSpPr>
          <p:cNvPr id="2" name="Text Box 5"/>
          <p:cNvSpPr txBox="1">
            <a:spLocks noChangeArrowheads="1"/>
          </p:cNvSpPr>
          <p:nvPr>
            <p:custDataLst>
              <p:tags r:id="rId6"/>
            </p:custDataLst>
          </p:nvPr>
        </p:nvSpPr>
        <p:spPr bwMode="auto">
          <a:xfrm>
            <a:off x="478790" y="5267325"/>
            <a:ext cx="975360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5.My friend also has two other problems._________</a:t>
            </a:r>
            <a:endParaRPr lang="en-US" altLang="zh-CN" b="1" dirty="0">
              <a:solidFill>
                <a:srgbClr val="FF0000"/>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298"/>
                                        </p:tgtEl>
                                        <p:attrNameLst>
                                          <p:attrName>style.visibility</p:attrName>
                                        </p:attrNameLst>
                                      </p:cBhvr>
                                      <p:to>
                                        <p:strVal val="visible"/>
                                      </p:to>
                                    </p:set>
                                    <p:animEffect transition="in" filter="box(in)">
                                      <p:cBhvr>
                                        <p:cTn id="7" dur="500"/>
                                        <p:tgtEl>
                                          <p:spTgt spid="1229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2299"/>
                                        </p:tgtEl>
                                        <p:attrNameLst>
                                          <p:attrName>style.visibility</p:attrName>
                                        </p:attrNameLst>
                                      </p:cBhvr>
                                      <p:to>
                                        <p:strVal val="visible"/>
                                      </p:to>
                                    </p:set>
                                    <p:animEffect transition="in" filter="box(in)">
                                      <p:cBhvr>
                                        <p:cTn id="10" dur="500"/>
                                        <p:tgtEl>
                                          <p:spTgt spid="12299"/>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2297"/>
                                        </p:tgtEl>
                                        <p:attrNameLst>
                                          <p:attrName>style.visibility</p:attrName>
                                        </p:attrNameLst>
                                      </p:cBhvr>
                                      <p:to>
                                        <p:strVal val="visible"/>
                                      </p:to>
                                    </p:set>
                                    <p:animEffect transition="in" filter="box(in)">
                                      <p:cBhvr>
                                        <p:cTn id="15" dur="500"/>
                                        <p:tgtEl>
                                          <p:spTgt spid="12297"/>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2300"/>
                                        </p:tgtEl>
                                        <p:attrNameLst>
                                          <p:attrName>style.visibility</p:attrName>
                                        </p:attrNameLst>
                                      </p:cBhvr>
                                      <p:to>
                                        <p:strVal val="visible"/>
                                      </p:to>
                                    </p:set>
                                    <p:animEffect transition="in" filter="box(in)">
                                      <p:cBhvr>
                                        <p:cTn id="18" dur="500"/>
                                        <p:tgtEl>
                                          <p:spTgt spid="1230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296"/>
                                        </p:tgtEl>
                                        <p:attrNameLst>
                                          <p:attrName>style.visibility</p:attrName>
                                        </p:attrNameLst>
                                      </p:cBhvr>
                                      <p:to>
                                        <p:strVal val="visible"/>
                                      </p:to>
                                    </p:set>
                                    <p:animEffect transition="in" filter="box(in)">
                                      <p:cBhvr>
                                        <p:cTn id="23" dur="500"/>
                                        <p:tgtEl>
                                          <p:spTgt spid="12296"/>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2301"/>
                                        </p:tgtEl>
                                        <p:attrNameLst>
                                          <p:attrName>style.visibility</p:attrName>
                                        </p:attrNameLst>
                                      </p:cBhvr>
                                      <p:to>
                                        <p:strVal val="visible"/>
                                      </p:to>
                                    </p:set>
                                    <p:animEffect transition="in" filter="box(in)">
                                      <p:cBhvr>
                                        <p:cTn id="26" dur="500"/>
                                        <p:tgtEl>
                                          <p:spTgt spid="12301"/>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2302"/>
                                        </p:tgtEl>
                                        <p:attrNameLst>
                                          <p:attrName>style.visibility</p:attrName>
                                        </p:attrNameLst>
                                      </p:cBhvr>
                                      <p:to>
                                        <p:strVal val="visible"/>
                                      </p:to>
                                    </p:set>
                                    <p:animEffect transition="in" filter="box(in)">
                                      <p:cBhvr>
                                        <p:cTn id="31" dur="500"/>
                                        <p:tgtEl>
                                          <p:spTgt spid="12302"/>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2303"/>
                                        </p:tgtEl>
                                        <p:attrNameLst>
                                          <p:attrName>style.visibility</p:attrName>
                                        </p:attrNameLst>
                                      </p:cBhvr>
                                      <p:to>
                                        <p:strVal val="visible"/>
                                      </p:to>
                                    </p:set>
                                    <p:animEffect transition="in" filter="box(in)">
                                      <p:cBhvr>
                                        <p:cTn id="34" dur="500"/>
                                        <p:tgtEl>
                                          <p:spTgt spid="12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bldLvl="0" animBg="1"/>
      <p:bldP spid="12297" grpId="0" bldLvl="0" animBg="1"/>
      <p:bldP spid="12298" grpId="0" bldLvl="0" animBg="1"/>
      <p:bldP spid="12299" grpId="0" bldLvl="0" animBg="1"/>
      <p:bldP spid="12300" grpId="0" bldLvl="0" animBg="1"/>
      <p:bldP spid="12301" grpId="0" bldLvl="0" animBg="1"/>
      <p:bldP spid="12302" grpId="0" bldLvl="0" animBg="1"/>
      <p:bldP spid="1230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479376" y="1484784"/>
            <a:ext cx="11161240" cy="48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4500" indent="-444500" eaLnBrk="0" hangingPunct="0">
              <a:defRPr sz="3200">
                <a:solidFill>
                  <a:schemeClr val="tx1"/>
                </a:solidFill>
                <a:latin typeface="Times New Roman" panose="02020603050405020304" pitchFamily="18" charset="0"/>
                <a:ea typeface="宋体" panose="02010600030101010101" pitchFamily="2" charset="-122"/>
              </a:defRPr>
            </a:lvl1pPr>
            <a:lvl2pPr marL="1189355" indent="-285750" eaLnBrk="0" hangingPunct="0">
              <a:defRPr sz="3200">
                <a:solidFill>
                  <a:schemeClr val="tx1"/>
                </a:solidFill>
                <a:latin typeface="Times New Roman" panose="02020603050405020304" pitchFamily="18" charset="0"/>
                <a:ea typeface="宋体" panose="02010600030101010101" pitchFamily="2" charset="-122"/>
              </a:defRPr>
            </a:lvl2pPr>
            <a:lvl3pPr marL="1597025" indent="-228600" eaLnBrk="0" hangingPunct="0">
              <a:defRPr sz="3200">
                <a:solidFill>
                  <a:schemeClr val="tx1"/>
                </a:solidFill>
                <a:latin typeface="Times New Roman" panose="02020603050405020304" pitchFamily="18" charset="0"/>
                <a:ea typeface="宋体" panose="02010600030101010101" pitchFamily="2" charset="-122"/>
              </a:defRPr>
            </a:lvl3pPr>
            <a:lvl4pPr marL="2005330" indent="-228600" eaLnBrk="0" hangingPunct="0">
              <a:defRPr sz="3200">
                <a:solidFill>
                  <a:schemeClr val="tx1"/>
                </a:solidFill>
                <a:latin typeface="Times New Roman" panose="02020603050405020304" pitchFamily="18" charset="0"/>
                <a:ea typeface="宋体" panose="02010600030101010101" pitchFamily="2" charset="-122"/>
              </a:defRPr>
            </a:lvl4pPr>
            <a:lvl5pPr marL="2413000" indent="-228600" eaLnBrk="0" hangingPunct="0">
              <a:defRPr sz="3200">
                <a:solidFill>
                  <a:schemeClr val="tx1"/>
                </a:solidFill>
                <a:latin typeface="Times New Roman" panose="02020603050405020304" pitchFamily="18" charset="0"/>
                <a:ea typeface="宋体" panose="02010600030101010101" pitchFamily="2" charset="-122"/>
              </a:defRPr>
            </a:lvl5pPr>
            <a:lvl6pPr marL="2870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274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8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4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20000"/>
              </a:lnSpc>
            </a:pPr>
            <a:r>
              <a:rPr kumimoji="1" lang="en-US" altLang="zh-CN" b="1" dirty="0">
                <a:solidFill>
                  <a:srgbClr val="0000FF"/>
                </a:solidFill>
              </a:rPr>
              <a:t>【</a:t>
            </a:r>
            <a:r>
              <a:rPr kumimoji="1" lang="zh-CN" altLang="en-US" b="1" dirty="0">
                <a:solidFill>
                  <a:srgbClr val="0000FF"/>
                </a:solidFill>
              </a:rPr>
              <a:t>审清题目</a:t>
            </a:r>
            <a:r>
              <a:rPr kumimoji="1" lang="en-US" altLang="zh-CN" b="1" dirty="0" smtClean="0">
                <a:solidFill>
                  <a:srgbClr val="0000FF"/>
                </a:solidFill>
              </a:rPr>
              <a:t>】</a:t>
            </a:r>
            <a:endParaRPr kumimoji="1" lang="en-US" altLang="zh-CN" b="1" dirty="0">
              <a:solidFill>
                <a:srgbClr val="0000FF"/>
              </a:solidFill>
            </a:endParaRPr>
          </a:p>
          <a:p>
            <a:pPr marL="1252855" indent="-1252855" eaLnBrk="1" hangingPunct="1">
              <a:lnSpc>
                <a:spcPct val="120000"/>
              </a:lnSpc>
            </a:pPr>
            <a:r>
              <a:rPr kumimoji="1" lang="zh-CN" altLang="en-US" b="1" dirty="0">
                <a:solidFill>
                  <a:srgbClr val="FF0000"/>
                </a:solidFill>
              </a:rPr>
              <a:t>内容：</a:t>
            </a:r>
            <a:r>
              <a:rPr kumimoji="1" lang="zh-CN" altLang="en-US" b="1" dirty="0"/>
              <a:t>针对他人的烦恼提出建议；</a:t>
            </a:r>
            <a:endParaRPr kumimoji="1" lang="zh-CN" altLang="en-US" b="1" dirty="0"/>
          </a:p>
          <a:p>
            <a:pPr marL="1252855" indent="-1252855" eaLnBrk="1" hangingPunct="1">
              <a:lnSpc>
                <a:spcPct val="120000"/>
              </a:lnSpc>
            </a:pPr>
            <a:r>
              <a:rPr kumimoji="1" lang="en-US" altLang="zh-CN" b="1" dirty="0"/>
              <a:t>           </a:t>
            </a:r>
            <a:r>
              <a:rPr kumimoji="1" lang="zh-CN" altLang="en-US" b="1" dirty="0"/>
              <a:t>首先，写清楚朋友的名字及现在存在的问题或困难</a:t>
            </a:r>
            <a:r>
              <a:rPr kumimoji="1" lang="zh-CN" altLang="en-US" b="1" dirty="0" smtClean="0"/>
              <a:t>。</a:t>
            </a:r>
            <a:endParaRPr kumimoji="1" lang="zh-CN" altLang="en-US" b="1" dirty="0" smtClean="0"/>
          </a:p>
          <a:p>
            <a:pPr marL="1252855" indent="-1252855" eaLnBrk="1" hangingPunct="1">
              <a:lnSpc>
                <a:spcPct val="120000"/>
              </a:lnSpc>
            </a:pPr>
            <a:r>
              <a:rPr kumimoji="1" lang="en-US" altLang="zh-CN" b="1" dirty="0" smtClean="0"/>
              <a:t>           </a:t>
            </a:r>
            <a:r>
              <a:rPr kumimoji="1" lang="zh-CN" altLang="en-US" b="1" dirty="0" smtClean="0"/>
              <a:t>然后</a:t>
            </a:r>
            <a:r>
              <a:rPr kumimoji="1" lang="zh-CN" altLang="en-US" b="1" dirty="0"/>
              <a:t>，写出自己的建议。</a:t>
            </a:r>
            <a:endParaRPr kumimoji="1" lang="zh-CN" altLang="en-US" b="1" dirty="0"/>
          </a:p>
          <a:p>
            <a:pPr marL="1252855" indent="-1252855" eaLnBrk="1" hangingPunct="1">
              <a:lnSpc>
                <a:spcPct val="120000"/>
              </a:lnSpc>
            </a:pPr>
            <a:r>
              <a:rPr kumimoji="1" lang="en-US" altLang="zh-CN" b="1" dirty="0"/>
              <a:t>           </a:t>
            </a:r>
            <a:r>
              <a:rPr kumimoji="1" lang="zh-CN" altLang="en-US" b="1" dirty="0"/>
              <a:t>用</a:t>
            </a:r>
            <a:r>
              <a:rPr kumimoji="1" lang="en-US" altLang="zh-CN" b="1" dirty="0"/>
              <a:t>if</a:t>
            </a:r>
            <a:r>
              <a:rPr kumimoji="1" lang="zh-CN" altLang="en-US" b="1" dirty="0"/>
              <a:t>从句来进一步说明自己建议将会起到的作用</a:t>
            </a:r>
            <a:r>
              <a:rPr kumimoji="1" lang="zh-CN" altLang="en-US" b="1" dirty="0" smtClean="0"/>
              <a:t>。</a:t>
            </a:r>
            <a:endParaRPr kumimoji="1" lang="zh-CN" altLang="en-US" b="1" dirty="0"/>
          </a:p>
          <a:p>
            <a:pPr marL="0" indent="0" eaLnBrk="1" hangingPunct="1">
              <a:lnSpc>
                <a:spcPct val="120000"/>
              </a:lnSpc>
            </a:pPr>
            <a:r>
              <a:rPr kumimoji="1" lang="zh-CN" altLang="en-US" b="1" dirty="0">
                <a:solidFill>
                  <a:srgbClr val="FF0000"/>
                </a:solidFill>
              </a:rPr>
              <a:t>文体：</a:t>
            </a:r>
            <a:r>
              <a:rPr kumimoji="1" lang="zh-CN" altLang="en-US" b="1" dirty="0" smtClean="0"/>
              <a:t>说明文</a:t>
            </a:r>
            <a:endParaRPr kumimoji="1" lang="zh-CN" altLang="en-US" b="1" dirty="0"/>
          </a:p>
          <a:p>
            <a:pPr marL="0" indent="0" eaLnBrk="1" hangingPunct="1">
              <a:lnSpc>
                <a:spcPct val="120000"/>
              </a:lnSpc>
            </a:pPr>
            <a:r>
              <a:rPr kumimoji="1" lang="zh-CN" altLang="en-US" b="1" dirty="0">
                <a:solidFill>
                  <a:srgbClr val="FF0000"/>
                </a:solidFill>
              </a:rPr>
              <a:t>时态：</a:t>
            </a:r>
            <a:r>
              <a:rPr kumimoji="1" lang="zh-CN" altLang="en-US" b="1" dirty="0"/>
              <a:t>以一般现在时</a:t>
            </a:r>
            <a:r>
              <a:rPr kumimoji="1" lang="zh-CN" altLang="en-US" b="1" dirty="0" smtClean="0"/>
              <a:t>为主</a:t>
            </a:r>
            <a:endParaRPr kumimoji="1" lang="zh-CN" altLang="en-US" b="1" dirty="0"/>
          </a:p>
          <a:p>
            <a:pPr marL="0" indent="0" eaLnBrk="1" hangingPunct="1">
              <a:lnSpc>
                <a:spcPct val="120000"/>
              </a:lnSpc>
            </a:pPr>
            <a:r>
              <a:rPr kumimoji="1" lang="zh-CN" altLang="en-US" b="1" dirty="0">
                <a:solidFill>
                  <a:srgbClr val="FF0000"/>
                </a:solidFill>
              </a:rPr>
              <a:t>人称：</a:t>
            </a:r>
            <a:r>
              <a:rPr kumimoji="1" lang="zh-CN" altLang="en-US" b="1" dirty="0"/>
              <a:t>以第三人称</a:t>
            </a:r>
            <a:r>
              <a:rPr kumimoji="1" lang="zh-CN" altLang="en-US" b="1" dirty="0" smtClean="0"/>
              <a:t>为主</a:t>
            </a:r>
            <a:endParaRPr kumimoji="1" lang="en-US" altLang="zh-CN" b="1"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816" y="4394"/>
            <a:ext cx="3962743" cy="15850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15680" y="908720"/>
            <a:ext cx="6414559" cy="5227183"/>
          </a:xfrm>
          <a:prstGeom prst="rect">
            <a:avLst/>
          </a:prstGeom>
        </p:spPr>
      </p:pic>
      <p:sp>
        <p:nvSpPr>
          <p:cNvPr id="3" name="文本框 2"/>
          <p:cNvSpPr txBox="1"/>
          <p:nvPr/>
        </p:nvSpPr>
        <p:spPr>
          <a:xfrm>
            <a:off x="695400" y="548680"/>
            <a:ext cx="2646878" cy="584775"/>
          </a:xfrm>
          <a:prstGeom prst="rect">
            <a:avLst/>
          </a:prstGeom>
          <a:noFill/>
        </p:spPr>
        <p:txBody>
          <a:bodyPr wrap="none" rtlCol="0">
            <a:spAutoFit/>
          </a:bodyPr>
          <a:lstStyle/>
          <a:p>
            <a:r>
              <a:rPr lang="en-US" altLang="zh-CN" b="1" dirty="0" smtClean="0">
                <a:solidFill>
                  <a:srgbClr val="0000FF"/>
                </a:solidFill>
              </a:rPr>
              <a:t>【</a:t>
            </a:r>
            <a:r>
              <a:rPr lang="zh-CN" altLang="en-US" b="1" dirty="0" smtClean="0">
                <a:solidFill>
                  <a:srgbClr val="0000FF"/>
                </a:solidFill>
              </a:rPr>
              <a:t>头脑风暴</a:t>
            </a:r>
            <a:r>
              <a:rPr lang="en-US" altLang="zh-CN" b="1" dirty="0" smtClean="0">
                <a:solidFill>
                  <a:srgbClr val="0000FF"/>
                </a:solidFill>
              </a:rPr>
              <a:t>】</a:t>
            </a:r>
            <a:endParaRPr lang="zh-CN" altLang="en-US" b="1" dirty="0">
              <a:solidFill>
                <a:srgbClr val="0000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微信图片_20240103160000"/>
          <p:cNvPicPr>
            <a:picLocks noChangeAspect="1"/>
          </p:cNvPicPr>
          <p:nvPr/>
        </p:nvPicPr>
        <p:blipFill>
          <a:blip r:embed="rId1"/>
          <a:stretch>
            <a:fillRect/>
          </a:stretch>
        </p:blipFill>
        <p:spPr>
          <a:xfrm>
            <a:off x="58420" y="105410"/>
            <a:ext cx="12074525" cy="6752590"/>
          </a:xfrm>
          <a:prstGeom prst="rect">
            <a:avLst/>
          </a:prstGeom>
        </p:spPr>
      </p:pic>
      <p:sp>
        <p:nvSpPr>
          <p:cNvPr id="12298" name="AutoShape 10"/>
          <p:cNvSpPr>
            <a:spLocks noChangeArrowheads="1"/>
          </p:cNvSpPr>
          <p:nvPr>
            <p:custDataLst>
              <p:tags r:id="rId2"/>
            </p:custDataLst>
          </p:nvPr>
        </p:nvSpPr>
        <p:spPr bwMode="auto">
          <a:xfrm>
            <a:off x="5376545" y="1988820"/>
            <a:ext cx="2099310" cy="302895"/>
          </a:xfrm>
          <a:prstGeom prst="wedgeRoundRectCallout">
            <a:avLst>
              <a:gd name="adj1" fmla="val -49531"/>
              <a:gd name="adj2" fmla="val 43040"/>
              <a:gd name="adj3" fmla="val 16667"/>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
            <a:pPr algn="l"/>
            <a:r>
              <a:rPr lang="en-US" altLang="zh-CN" sz="2000" b="1"/>
              <a:t>don’t stay up late</a:t>
            </a:r>
            <a:endParaRPr lang="en-US" altLang="zh-CN" sz="2000" b="1"/>
          </a:p>
        </p:txBody>
      </p:sp>
      <p:sp>
        <p:nvSpPr>
          <p:cNvPr id="3" name="AutoShape 10"/>
          <p:cNvSpPr>
            <a:spLocks noChangeArrowheads="1"/>
          </p:cNvSpPr>
          <p:nvPr>
            <p:custDataLst>
              <p:tags r:id="rId3"/>
            </p:custDataLst>
          </p:nvPr>
        </p:nvSpPr>
        <p:spPr bwMode="auto">
          <a:xfrm>
            <a:off x="479425" y="3652520"/>
            <a:ext cx="11130280" cy="706755"/>
          </a:xfrm>
          <a:prstGeom prst="wedgeRoundRectCallout">
            <a:avLst>
              <a:gd name="adj1" fmla="val -49531"/>
              <a:gd name="adj2" fmla="val 43040"/>
              <a:gd name="adj3" fmla="val 16667"/>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
            <a:pPr algn="l"/>
            <a:endParaRPr lang="en-US" altLang="zh-CN" sz="2000" b="1"/>
          </a:p>
        </p:txBody>
      </p:sp>
      <p:sp>
        <p:nvSpPr>
          <p:cNvPr id="4" name="AutoShape 10"/>
          <p:cNvSpPr>
            <a:spLocks noChangeArrowheads="1"/>
          </p:cNvSpPr>
          <p:nvPr>
            <p:custDataLst>
              <p:tags r:id="rId4"/>
            </p:custDataLst>
          </p:nvPr>
        </p:nvSpPr>
        <p:spPr bwMode="auto">
          <a:xfrm>
            <a:off x="4513580" y="4509135"/>
            <a:ext cx="2663190" cy="302895"/>
          </a:xfrm>
          <a:prstGeom prst="wedgeRoundRectCallout">
            <a:avLst>
              <a:gd name="adj1" fmla="val -49531"/>
              <a:gd name="adj2" fmla="val 43040"/>
              <a:gd name="adj3" fmla="val 16667"/>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
            <a:pPr algn="l"/>
            <a:r>
              <a:rPr lang="en-US" altLang="zh-CN" sz="2000" b="1"/>
              <a:t>Read in the right way</a:t>
            </a:r>
            <a:endParaRPr lang="en-US" altLang="zh-CN" sz="2000" b="1"/>
          </a:p>
        </p:txBody>
      </p:sp>
      <p:sp>
        <p:nvSpPr>
          <p:cNvPr id="5" name="AutoShape 10"/>
          <p:cNvSpPr>
            <a:spLocks noChangeArrowheads="1"/>
          </p:cNvSpPr>
          <p:nvPr>
            <p:custDataLst>
              <p:tags r:id="rId5"/>
            </p:custDataLst>
          </p:nvPr>
        </p:nvSpPr>
        <p:spPr bwMode="auto">
          <a:xfrm>
            <a:off x="2064385" y="5013325"/>
            <a:ext cx="2518410" cy="668020"/>
          </a:xfrm>
          <a:prstGeom prst="wedgeRoundRectCallout">
            <a:avLst>
              <a:gd name="adj1" fmla="val -49531"/>
              <a:gd name="adj2" fmla="val 43040"/>
              <a:gd name="adj3" fmla="val 16667"/>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
            <a:pPr algn="l"/>
            <a:r>
              <a:rPr lang="en-US" altLang="zh-CN" sz="2000" b="1"/>
              <a:t>the dark environment or close</a:t>
            </a:r>
            <a:endParaRPr lang="en-US" altLang="zh-CN" sz="2000" b="1"/>
          </a:p>
        </p:txBody>
      </p:sp>
      <p:sp>
        <p:nvSpPr>
          <p:cNvPr id="6" name="AutoShape 10"/>
          <p:cNvSpPr>
            <a:spLocks noChangeArrowheads="1"/>
          </p:cNvSpPr>
          <p:nvPr>
            <p:custDataLst>
              <p:tags r:id="rId6"/>
            </p:custDataLst>
          </p:nvPr>
        </p:nvSpPr>
        <p:spPr bwMode="auto">
          <a:xfrm>
            <a:off x="4585335" y="6381115"/>
            <a:ext cx="2303780" cy="302895"/>
          </a:xfrm>
          <a:prstGeom prst="wedgeRoundRectCallout">
            <a:avLst>
              <a:gd name="adj1" fmla="val -49531"/>
              <a:gd name="adj2" fmla="val 43040"/>
              <a:gd name="adj3" fmla="val 16667"/>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p>
            <a:pPr algn="l"/>
            <a:r>
              <a:rPr lang="en-US" altLang="zh-CN" sz="2000" b="1"/>
              <a:t>Exercise every day</a:t>
            </a:r>
            <a:endParaRPr lang="en-US" altLang="zh-CN" sz="2000" b="1"/>
          </a:p>
        </p:txBody>
      </p:sp>
      <p:cxnSp>
        <p:nvCxnSpPr>
          <p:cNvPr id="7" name="直接连接符 6"/>
          <p:cNvCxnSpPr/>
          <p:nvPr>
            <p:custDataLst>
              <p:tags r:id="rId7"/>
            </p:custDataLst>
          </p:nvPr>
        </p:nvCxnSpPr>
        <p:spPr>
          <a:xfrm>
            <a:off x="2279650" y="1487170"/>
            <a:ext cx="431800" cy="14351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298"/>
                                        </p:tgtEl>
                                        <p:attrNameLst>
                                          <p:attrName>style.visibility</p:attrName>
                                        </p:attrNameLst>
                                      </p:cBhvr>
                                      <p:to>
                                        <p:strVal val="visible"/>
                                      </p:to>
                                    </p:set>
                                    <p:animEffect transition="in" filter="box(in)">
                                      <p:cBhvr>
                                        <p:cTn id="7" dur="500"/>
                                        <p:tgtEl>
                                          <p:spTgt spid="122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 grpId="0" bldLvl="0" animBg="1"/>
      <p:bldP spid="4" grpId="0" bldLvl="0" animBg="1"/>
      <p:bldP spid="5" grpId="0" bldLvl="0" animBg="1"/>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42010" y="697865"/>
            <a:ext cx="626364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b="1" dirty="0" smtClean="0">
                <a:solidFill>
                  <a:srgbClr val="FF0000"/>
                </a:solidFill>
                <a:cs typeface="Times New Roman" panose="02020603050405020304" pitchFamily="18" charset="0"/>
              </a:rPr>
              <a:t>can’t </a:t>
            </a:r>
            <a:r>
              <a:rPr lang="en-US" altLang="zh-CN" b="1" dirty="0">
                <a:solidFill>
                  <a:srgbClr val="FF0000"/>
                </a:solidFill>
                <a:cs typeface="Times New Roman" panose="02020603050405020304" pitchFamily="18" charset="0"/>
              </a:rPr>
              <a:t>sleep well/ feel tired</a:t>
            </a:r>
            <a:endParaRPr lang="en-US" altLang="zh-CN" b="1" dirty="0">
              <a:solidFill>
                <a:srgbClr val="FF0000"/>
              </a:solidFill>
              <a:cs typeface="Times New Roman" panose="02020603050405020304" pitchFamily="18" charset="0"/>
            </a:endParaRPr>
          </a:p>
        </p:txBody>
      </p:sp>
      <p:sp>
        <p:nvSpPr>
          <p:cNvPr id="8" name="Text Box 6"/>
          <p:cNvSpPr txBox="1">
            <a:spLocks noChangeArrowheads="1"/>
          </p:cNvSpPr>
          <p:nvPr/>
        </p:nvSpPr>
        <p:spPr bwMode="auto">
          <a:xfrm>
            <a:off x="748665" y="2211070"/>
            <a:ext cx="11250295"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zh-CN" altLang="en-US" b="1" dirty="0">
                <a:solidFill>
                  <a:srgbClr val="FF0000"/>
                </a:solidFill>
                <a:cs typeface="Times New Roman" panose="02020603050405020304" pitchFamily="18" charset="0"/>
              </a:rPr>
              <a:t> </a:t>
            </a:r>
            <a:r>
              <a:rPr lang="en-US" altLang="zh-CN" b="1" dirty="0">
                <a:solidFill>
                  <a:srgbClr val="FF0000"/>
                </a:solidFill>
                <a:cs typeface="Times New Roman" panose="02020603050405020304" pitchFamily="18" charset="0"/>
              </a:rPr>
              <a:t>don’t have enough time to do sports/something intrested</a:t>
            </a:r>
            <a:endParaRPr lang="en-US" altLang="zh-CN" b="1" dirty="0">
              <a:solidFill>
                <a:srgbClr val="FF0000"/>
              </a:solidFill>
              <a:cs typeface="Times New Roman" panose="02020603050405020304" pitchFamily="18" charset="0"/>
            </a:endParaRPr>
          </a:p>
        </p:txBody>
      </p:sp>
      <p:sp>
        <p:nvSpPr>
          <p:cNvPr id="9" name="Text Box 8"/>
          <p:cNvSpPr txBox="1">
            <a:spLocks noChangeArrowheads="1"/>
          </p:cNvSpPr>
          <p:nvPr/>
        </p:nvSpPr>
        <p:spPr bwMode="auto">
          <a:xfrm>
            <a:off x="839470" y="1196975"/>
            <a:ext cx="8573770"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b="1" dirty="0">
                <a:solidFill>
                  <a:srgbClr val="FF0000"/>
                </a:solidFill>
                <a:cs typeface="Times New Roman" panose="02020603050405020304" pitchFamily="18" charset="0"/>
              </a:rPr>
              <a:t>have no close friends to talk to</a:t>
            </a:r>
            <a:endParaRPr lang="en-US" altLang="zh-CN" b="1" dirty="0">
              <a:solidFill>
                <a:srgbClr val="FF0000"/>
              </a:solidFill>
              <a:cs typeface="Times New Roman" panose="02020603050405020304" pitchFamily="18" charset="0"/>
            </a:endParaRPr>
          </a:p>
        </p:txBody>
      </p:sp>
      <p:sp>
        <p:nvSpPr>
          <p:cNvPr id="10" name="Text Box 9"/>
          <p:cNvSpPr txBox="1">
            <a:spLocks noChangeArrowheads="1"/>
          </p:cNvSpPr>
          <p:nvPr/>
        </p:nvSpPr>
        <p:spPr bwMode="auto">
          <a:xfrm>
            <a:off x="839470" y="2706370"/>
            <a:ext cx="10780395"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b="1" dirty="0">
                <a:solidFill>
                  <a:srgbClr val="FF0000"/>
                </a:solidFill>
                <a:cs typeface="Times New Roman" panose="02020603050405020304" pitchFamily="18" charset="0"/>
              </a:rPr>
              <a:t>can’t get good marks in tests </a:t>
            </a:r>
            <a:endParaRPr lang="en-US" altLang="zh-CN" b="1" dirty="0">
              <a:solidFill>
                <a:srgbClr val="FF0000"/>
              </a:solidFill>
              <a:cs typeface="Times New Roman" panose="02020603050405020304" pitchFamily="18" charset="0"/>
            </a:endParaRPr>
          </a:p>
        </p:txBody>
      </p:sp>
      <p:sp>
        <p:nvSpPr>
          <p:cNvPr id="12" name="Rectangle 14"/>
          <p:cNvSpPr>
            <a:spLocks noChangeArrowheads="1"/>
          </p:cNvSpPr>
          <p:nvPr/>
        </p:nvSpPr>
        <p:spPr bwMode="auto">
          <a:xfrm>
            <a:off x="839470" y="1622425"/>
            <a:ext cx="10583545" cy="53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en-US" altLang="zh-CN" b="1" dirty="0">
                <a:solidFill>
                  <a:srgbClr val="FF0000"/>
                </a:solidFill>
                <a:cs typeface="Times New Roman" panose="02020603050405020304" pitchFamily="18" charset="0"/>
              </a:rPr>
              <a:t>can’t get along well with classmates/parents</a:t>
            </a:r>
            <a:endParaRPr kumimoji="1" lang="en-US" altLang="zh-CN" b="1" dirty="0">
              <a:solidFill>
                <a:srgbClr val="FF0000"/>
              </a:solidFill>
              <a:cs typeface="Times New Roman" panose="02020603050405020304" pitchFamily="18" charset="0"/>
            </a:endParaRPr>
          </a:p>
        </p:txBody>
      </p:sp>
      <p:pic>
        <p:nvPicPr>
          <p:cNvPr id="15" name="Picture 23" descr="mp16309149_1432534413894_1_t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60235" y="3573145"/>
            <a:ext cx="3734435" cy="2800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9"/>
          <p:cNvSpPr txBox="1">
            <a:spLocks noChangeArrowheads="1"/>
          </p:cNvSpPr>
          <p:nvPr>
            <p:custDataLst>
              <p:tags r:id="rId2"/>
            </p:custDataLst>
          </p:nvPr>
        </p:nvSpPr>
        <p:spPr bwMode="auto">
          <a:xfrm>
            <a:off x="869950" y="3274060"/>
            <a:ext cx="10780395"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b="1" dirty="0">
                <a:solidFill>
                  <a:srgbClr val="FF0000"/>
                </a:solidFill>
                <a:cs typeface="Times New Roman" panose="02020603050405020304" pitchFamily="18" charset="0"/>
              </a:rPr>
              <a:t>feel nervous before exams </a:t>
            </a:r>
            <a:endParaRPr lang="en-US" altLang="zh-CN" b="1" dirty="0">
              <a:solidFill>
                <a:srgbClr val="FF0000"/>
              </a:solidFill>
              <a:cs typeface="Times New Roman" panose="02020603050405020304" pitchFamily="18" charset="0"/>
            </a:endParaRPr>
          </a:p>
        </p:txBody>
      </p:sp>
      <p:sp>
        <p:nvSpPr>
          <p:cNvPr id="5" name="Text Box 9"/>
          <p:cNvSpPr txBox="1">
            <a:spLocks noChangeArrowheads="1"/>
          </p:cNvSpPr>
          <p:nvPr>
            <p:custDataLst>
              <p:tags r:id="rId3"/>
            </p:custDataLst>
          </p:nvPr>
        </p:nvSpPr>
        <p:spPr bwMode="auto">
          <a:xfrm>
            <a:off x="869950" y="3790315"/>
            <a:ext cx="10780395" cy="4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b="1" dirty="0">
                <a:solidFill>
                  <a:srgbClr val="FF0000"/>
                </a:solidFill>
                <a:cs typeface="Times New Roman" panose="02020603050405020304" pitchFamily="18" charset="0"/>
              </a:rPr>
              <a:t>get heavy </a:t>
            </a:r>
            <a:endParaRPr lang="en-US" altLang="zh-CN" b="1" dirty="0">
              <a:solidFill>
                <a:srgbClr val="FF0000"/>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微信图片_20240103160015"/>
          <p:cNvPicPr>
            <a:picLocks noChangeAspect="1"/>
          </p:cNvPicPr>
          <p:nvPr/>
        </p:nvPicPr>
        <p:blipFill>
          <a:blip r:embed="rId1"/>
          <a:stretch>
            <a:fillRect/>
          </a:stretch>
        </p:blipFill>
        <p:spPr>
          <a:xfrm>
            <a:off x="469265" y="668655"/>
            <a:ext cx="10944860" cy="5520055"/>
          </a:xfrm>
          <a:prstGeom prst="rect">
            <a:avLst/>
          </a:prstGeom>
        </p:spPr>
      </p:pic>
      <p:cxnSp>
        <p:nvCxnSpPr>
          <p:cNvPr id="3" name="直接连接符 2"/>
          <p:cNvCxnSpPr/>
          <p:nvPr/>
        </p:nvCxnSpPr>
        <p:spPr>
          <a:xfrm>
            <a:off x="4420235" y="1476375"/>
            <a:ext cx="1459865" cy="825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4" name="直接连接符 3"/>
          <p:cNvCxnSpPr/>
          <p:nvPr>
            <p:custDataLst>
              <p:tags r:id="rId2"/>
            </p:custDataLst>
          </p:nvPr>
        </p:nvCxnSpPr>
        <p:spPr>
          <a:xfrm>
            <a:off x="8832850" y="1484630"/>
            <a:ext cx="883285" cy="825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5" name="直接连接符 4"/>
          <p:cNvCxnSpPr/>
          <p:nvPr>
            <p:custDataLst>
              <p:tags r:id="rId3"/>
            </p:custDataLst>
          </p:nvPr>
        </p:nvCxnSpPr>
        <p:spPr>
          <a:xfrm>
            <a:off x="3936365" y="1772920"/>
            <a:ext cx="302387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p:nvPr>
            <p:custDataLst>
              <p:tags r:id="rId4"/>
            </p:custDataLst>
          </p:nvPr>
        </p:nvCxnSpPr>
        <p:spPr>
          <a:xfrm>
            <a:off x="4368165" y="2421255"/>
            <a:ext cx="216027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custDataLst>
              <p:tags r:id="rId5"/>
            </p:custDataLst>
          </p:nvPr>
        </p:nvCxnSpPr>
        <p:spPr>
          <a:xfrm>
            <a:off x="6600190" y="3323590"/>
            <a:ext cx="2016125" cy="3365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custDataLst>
              <p:tags r:id="rId6"/>
            </p:custDataLst>
          </p:nvPr>
        </p:nvCxnSpPr>
        <p:spPr>
          <a:xfrm>
            <a:off x="6240145" y="3644900"/>
            <a:ext cx="136842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custDataLst>
              <p:tags r:id="rId7"/>
            </p:custDataLst>
          </p:nvPr>
        </p:nvCxnSpPr>
        <p:spPr>
          <a:xfrm>
            <a:off x="4368165" y="4509135"/>
            <a:ext cx="165608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custDataLst>
              <p:tags r:id="rId8"/>
            </p:custDataLst>
          </p:nvPr>
        </p:nvCxnSpPr>
        <p:spPr>
          <a:xfrm>
            <a:off x="9192895" y="4797425"/>
            <a:ext cx="93599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custDataLst>
              <p:tags r:id="rId9"/>
            </p:custDataLst>
          </p:nvPr>
        </p:nvCxnSpPr>
        <p:spPr>
          <a:xfrm>
            <a:off x="10056495" y="5013325"/>
            <a:ext cx="108013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custDataLst>
              <p:tags r:id="rId10"/>
            </p:custDataLst>
          </p:nvPr>
        </p:nvCxnSpPr>
        <p:spPr>
          <a:xfrm>
            <a:off x="3792220" y="5300980"/>
            <a:ext cx="36004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custDataLst>
              <p:tags r:id="rId11"/>
            </p:custDataLst>
          </p:nvPr>
        </p:nvCxnSpPr>
        <p:spPr>
          <a:xfrm>
            <a:off x="4439920" y="5661025"/>
            <a:ext cx="64833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custDataLst>
              <p:tags r:id="rId12"/>
            </p:custDataLst>
          </p:nvPr>
        </p:nvCxnSpPr>
        <p:spPr>
          <a:xfrm>
            <a:off x="8761095" y="2204720"/>
            <a:ext cx="575310" cy="14414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transition>
    <p:wheel spokes="8"/>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9459" name="Rectangle 12"/>
          <p:cNvSpPr>
            <a:spLocks noChangeArrowheads="1"/>
          </p:cNvSpPr>
          <p:nvPr/>
        </p:nvSpPr>
        <p:spPr bwMode="auto">
          <a:xfrm>
            <a:off x="407368" y="918041"/>
            <a:ext cx="89646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FF"/>
                </a:solidFill>
                <a:latin typeface="Arial" panose="020B0604020202020204" pitchFamily="34" charset="0"/>
                <a:cs typeface="Times New Roman" panose="02020603050405020304" pitchFamily="18" charset="0"/>
              </a:rPr>
              <a:t>1. Fill in the blanks with the words in the box. </a:t>
            </a:r>
            <a:endParaRPr lang="zh-CN" altLang="en-US" b="1" dirty="0">
              <a:solidFill>
                <a:srgbClr val="0000FF"/>
              </a:solidFill>
              <a:latin typeface="Arial" panose="020B0604020202020204" pitchFamily="34" charset="0"/>
              <a:cs typeface="Times New Roman" panose="02020603050405020304" pitchFamily="18" charset="0"/>
            </a:endParaRPr>
          </a:p>
        </p:txBody>
      </p:sp>
      <p:sp>
        <p:nvSpPr>
          <p:cNvPr id="5" name="Rectangle 11"/>
          <p:cNvSpPr>
            <a:spLocks noChangeArrowheads="1"/>
          </p:cNvSpPr>
          <p:nvPr/>
        </p:nvSpPr>
        <p:spPr bwMode="auto">
          <a:xfrm>
            <a:off x="2532730" y="1608730"/>
            <a:ext cx="6624662" cy="719138"/>
          </a:xfrm>
          <a:prstGeom prst="rect">
            <a:avLst/>
          </a:prstGeom>
          <a:solidFill>
            <a:srgbClr val="FFFFCC">
              <a:alpha val="85001"/>
            </a:srgbClr>
          </a:solidFill>
          <a:ln w="22225">
            <a:solidFill>
              <a:schemeClr val="tx1"/>
            </a:solidFill>
            <a:miter lim="800000"/>
          </a:ln>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a:cs typeface="Times New Roman" panose="02020603050405020304" pitchFamily="18" charset="0"/>
              </a:rPr>
              <a:t>meeting, teenagers, video, experience</a:t>
            </a:r>
            <a:endParaRPr lang="en-US" altLang="zh-CN" b="1" dirty="0">
              <a:cs typeface="Times New Roman" panose="02020603050405020304" pitchFamily="18" charset="0"/>
            </a:endParaRPr>
          </a:p>
        </p:txBody>
      </p:sp>
      <p:sp>
        <p:nvSpPr>
          <p:cNvPr id="6" name="Text Box 7"/>
          <p:cNvSpPr txBox="1">
            <a:spLocks noChangeArrowheads="1"/>
          </p:cNvSpPr>
          <p:nvPr/>
        </p:nvSpPr>
        <p:spPr bwMode="auto">
          <a:xfrm>
            <a:off x="407368" y="2337867"/>
            <a:ext cx="11161240"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1325" indent="-441325" eaLnBrk="0" hangingPunct="0">
              <a:defRPr sz="3200">
                <a:solidFill>
                  <a:schemeClr val="tx1"/>
                </a:solidFill>
                <a:latin typeface="Times New Roman" panose="02020603050405020304" pitchFamily="18" charset="0"/>
                <a:ea typeface="宋体" panose="02010600030101010101" pitchFamily="2" charset="-122"/>
              </a:defRPr>
            </a:lvl1pPr>
            <a:lvl2pPr marL="1414780" indent="-609600" eaLnBrk="0" hangingPunct="0">
              <a:defRPr sz="3200">
                <a:solidFill>
                  <a:schemeClr val="tx1"/>
                </a:solidFill>
                <a:latin typeface="Times New Roman" panose="02020603050405020304" pitchFamily="18" charset="0"/>
                <a:ea typeface="宋体" panose="02010600030101010101" pitchFamily="2" charset="-122"/>
              </a:defRPr>
            </a:lvl2pPr>
            <a:lvl3pPr marL="2203450" indent="-609600" eaLnBrk="0" hangingPunct="0">
              <a:defRPr sz="3200">
                <a:solidFill>
                  <a:schemeClr val="tx1"/>
                </a:solidFill>
                <a:latin typeface="Times New Roman" panose="02020603050405020304" pitchFamily="18" charset="0"/>
                <a:ea typeface="宋体" panose="02010600030101010101" pitchFamily="2" charset="-122"/>
              </a:defRPr>
            </a:lvl3pPr>
            <a:lvl4pPr marL="2992755" indent="-609600" eaLnBrk="0" hangingPunct="0">
              <a:defRPr sz="3200">
                <a:solidFill>
                  <a:schemeClr val="tx1"/>
                </a:solidFill>
                <a:latin typeface="Times New Roman" panose="02020603050405020304" pitchFamily="18" charset="0"/>
                <a:ea typeface="宋体" panose="02010600030101010101" pitchFamily="2" charset="-122"/>
              </a:defRPr>
            </a:lvl4pPr>
            <a:lvl5pPr marL="3781425" indent="-609600" eaLnBrk="0" hangingPunct="0">
              <a:defRPr sz="3200">
                <a:solidFill>
                  <a:schemeClr val="tx1"/>
                </a:solidFill>
                <a:latin typeface="Times New Roman" panose="02020603050405020304" pitchFamily="18" charset="0"/>
                <a:ea typeface="宋体" panose="02010600030101010101" pitchFamily="2" charset="-122"/>
              </a:defRPr>
            </a:lvl5pPr>
            <a:lvl6pPr marL="4238625"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4695825"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5153025"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5610225"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B050"/>
                </a:solidFill>
                <a:cs typeface="Times New Roman" panose="02020603050405020304" pitchFamily="18" charset="0"/>
              </a:rPr>
              <a:t>1.</a:t>
            </a:r>
            <a:r>
              <a:rPr lang="en-US" altLang="zh-CN" b="1" dirty="0">
                <a:solidFill>
                  <a:srgbClr val="FF0000"/>
                </a:solidFill>
                <a:cs typeface="Times New Roman" panose="02020603050405020304" pitchFamily="18" charset="0"/>
              </a:rPr>
              <a:t> </a:t>
            </a:r>
            <a:r>
              <a:rPr lang="en-US" altLang="zh-CN" b="1" dirty="0">
                <a:cs typeface="Times New Roman" panose="02020603050405020304" pitchFamily="18" charset="0"/>
              </a:rPr>
              <a:t>If my family travels to a new country </a:t>
            </a:r>
            <a:r>
              <a:rPr lang="en-US" altLang="zh-CN" b="1" dirty="0" smtClean="0">
                <a:cs typeface="Times New Roman" panose="02020603050405020304" pitchFamily="18" charset="0"/>
              </a:rPr>
              <a:t>this </a:t>
            </a:r>
            <a:r>
              <a:rPr lang="en-US" altLang="zh-CN" b="1" dirty="0">
                <a:cs typeface="Times New Roman" panose="02020603050405020304" pitchFamily="18" charset="0"/>
              </a:rPr>
              <a:t>summer, I’ll send you a letter about my __________. </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2. Will you watch the </a:t>
            </a:r>
            <a:r>
              <a:rPr lang="en-US" altLang="zh-CN" b="1" dirty="0" smtClean="0">
                <a:cs typeface="Times New Roman" panose="02020603050405020304" pitchFamily="18" charset="0"/>
              </a:rPr>
              <a:t>__________ </a:t>
            </a:r>
            <a:r>
              <a:rPr lang="en-US" altLang="zh-CN" b="1" dirty="0">
                <a:cs typeface="Times New Roman" panose="02020603050405020304" pitchFamily="18" charset="0"/>
              </a:rPr>
              <a:t>with me if </a:t>
            </a:r>
            <a:r>
              <a:rPr lang="en-US" altLang="zh-CN" b="1" dirty="0" smtClean="0">
                <a:cs typeface="Times New Roman" panose="02020603050405020304" pitchFamily="18" charset="0"/>
              </a:rPr>
              <a:t>you’re </a:t>
            </a:r>
            <a:r>
              <a:rPr lang="en-US" altLang="zh-CN" b="1" dirty="0">
                <a:cs typeface="Times New Roman" panose="02020603050405020304" pitchFamily="18" charset="0"/>
              </a:rPr>
              <a:t>free this weekend?</a:t>
            </a:r>
            <a:endParaRPr lang="en-US" altLang="zh-CN" b="1" dirty="0">
              <a:cs typeface="Times New Roman" panose="02020603050405020304" pitchFamily="18" charset="0"/>
            </a:endParaRPr>
          </a:p>
        </p:txBody>
      </p:sp>
      <p:sp>
        <p:nvSpPr>
          <p:cNvPr id="19464" name="Text Box 8"/>
          <p:cNvSpPr txBox="1">
            <a:spLocks noChangeArrowheads="1"/>
          </p:cNvSpPr>
          <p:nvPr/>
        </p:nvSpPr>
        <p:spPr bwMode="auto">
          <a:xfrm>
            <a:off x="4675919" y="2928727"/>
            <a:ext cx="28797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experience</a:t>
            </a:r>
            <a:endParaRPr lang="en-US" altLang="zh-CN" b="1" dirty="0">
              <a:solidFill>
                <a:srgbClr val="FF0000"/>
              </a:solidFill>
            </a:endParaRPr>
          </a:p>
        </p:txBody>
      </p:sp>
      <p:sp>
        <p:nvSpPr>
          <p:cNvPr id="19465" name="Text Box 9"/>
          <p:cNvSpPr txBox="1">
            <a:spLocks noChangeArrowheads="1"/>
          </p:cNvSpPr>
          <p:nvPr/>
        </p:nvSpPr>
        <p:spPr bwMode="auto">
          <a:xfrm>
            <a:off x="4675919" y="3591333"/>
            <a:ext cx="12969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video</a:t>
            </a:r>
            <a:endParaRPr lang="en-US" altLang="zh-CN" b="1" dirty="0">
              <a:solidFill>
                <a:srgbClr val="FF0000"/>
              </a:solidFill>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21710" b="12318"/>
          <a:stretch>
            <a:fillRect/>
          </a:stretch>
        </p:blipFill>
        <p:spPr>
          <a:xfrm>
            <a:off x="3468797" y="218940"/>
            <a:ext cx="4752528" cy="792088"/>
          </a:xfrm>
          <a:prstGeom prst="rect">
            <a:avLst/>
          </a:prstGeom>
        </p:spPr>
      </p:pic>
      <p:sp>
        <p:nvSpPr>
          <p:cNvPr id="9" name="Rectangle 3"/>
          <p:cNvSpPr txBox="1">
            <a:spLocks noChangeArrowheads="1"/>
          </p:cNvSpPr>
          <p:nvPr/>
        </p:nvSpPr>
        <p:spPr>
          <a:xfrm>
            <a:off x="407368" y="4674309"/>
            <a:ext cx="11271756" cy="208829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41325" indent="-441325">
              <a:lnSpc>
                <a:spcPct val="130000"/>
              </a:lnSpc>
              <a:spcBef>
                <a:spcPct val="0"/>
              </a:spcBef>
              <a:buFontTx/>
              <a:buNone/>
            </a:pPr>
            <a:r>
              <a:rPr lang="en-US" altLang="zh-CN" b="1" kern="0" dirty="0" smtClean="0">
                <a:latin typeface="Times New Roman" panose="02020603050405020304" pitchFamily="18" charset="0"/>
              </a:rPr>
              <a:t>3. If the _________ stay out too late, their parents will worry about them.</a:t>
            </a:r>
            <a:endParaRPr lang="en-US" altLang="zh-CN" b="1" kern="0" dirty="0" smtClean="0">
              <a:latin typeface="Times New Roman" panose="02020603050405020304" pitchFamily="18" charset="0"/>
            </a:endParaRPr>
          </a:p>
          <a:p>
            <a:pPr marL="441325" indent="-441325">
              <a:lnSpc>
                <a:spcPct val="130000"/>
              </a:lnSpc>
              <a:spcBef>
                <a:spcPct val="0"/>
              </a:spcBef>
              <a:buFontTx/>
              <a:buNone/>
            </a:pPr>
            <a:r>
              <a:rPr lang="en-US" altLang="zh-CN" b="1" kern="0" dirty="0" smtClean="0">
                <a:latin typeface="Times New Roman" panose="02020603050405020304" pitchFamily="18" charset="0"/>
              </a:rPr>
              <a:t>4. I’ll go to the _________ if it ends </a:t>
            </a:r>
            <a:r>
              <a:rPr lang="en-US" altLang="zh-CN" b="1" kern="0" dirty="0" smtClean="0">
                <a:solidFill>
                  <a:srgbClr val="00B050"/>
                </a:solidFill>
                <a:latin typeface="Times New Roman" panose="02020603050405020304" pitchFamily="18" charset="0"/>
              </a:rPr>
              <a:t>by 5:00 p.m.</a:t>
            </a:r>
            <a:endParaRPr lang="en-US" altLang="zh-CN" b="1" kern="0" dirty="0" smtClean="0">
              <a:solidFill>
                <a:srgbClr val="00B050"/>
              </a:solidFill>
              <a:latin typeface="Times New Roman" panose="02020603050405020304" pitchFamily="18" charset="0"/>
            </a:endParaRPr>
          </a:p>
        </p:txBody>
      </p:sp>
      <p:sp>
        <p:nvSpPr>
          <p:cNvPr id="10" name="Text Box 7"/>
          <p:cNvSpPr txBox="1">
            <a:spLocks noChangeArrowheads="1"/>
          </p:cNvSpPr>
          <p:nvPr/>
        </p:nvSpPr>
        <p:spPr bwMode="auto">
          <a:xfrm>
            <a:off x="3164500" y="6012577"/>
            <a:ext cx="20161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meeting</a:t>
            </a:r>
            <a:endParaRPr lang="en-US" altLang="zh-CN" b="1" dirty="0">
              <a:solidFill>
                <a:srgbClr val="FF0000"/>
              </a:solidFill>
            </a:endParaRPr>
          </a:p>
        </p:txBody>
      </p:sp>
      <p:sp>
        <p:nvSpPr>
          <p:cNvPr id="11" name="Text Box 8"/>
          <p:cNvSpPr txBox="1">
            <a:spLocks noChangeArrowheads="1"/>
          </p:cNvSpPr>
          <p:nvPr/>
        </p:nvSpPr>
        <p:spPr bwMode="auto">
          <a:xfrm>
            <a:off x="1919537" y="4707350"/>
            <a:ext cx="19442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0000"/>
                </a:solidFill>
              </a:rPr>
              <a:t>teenagers</a:t>
            </a:r>
            <a:endParaRPr lang="en-US" altLang="zh-CN"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464"/>
                                        </p:tgtEl>
                                        <p:attrNameLst>
                                          <p:attrName>style.visibility</p:attrName>
                                        </p:attrNameLst>
                                      </p:cBhvr>
                                      <p:to>
                                        <p:strVal val="visible"/>
                                      </p:to>
                                    </p:set>
                                    <p:animEffect transition="in" filter="randombar(horizontal)">
                                      <p:cBhvr>
                                        <p:cTn id="7" dur="500"/>
                                        <p:tgtEl>
                                          <p:spTgt spid="1946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9465"/>
                                        </p:tgtEl>
                                        <p:attrNameLst>
                                          <p:attrName>style.visibility</p:attrName>
                                        </p:attrNameLst>
                                      </p:cBhvr>
                                      <p:to>
                                        <p:strVal val="visible"/>
                                      </p:to>
                                    </p:set>
                                    <p:animEffect transition="in" filter="randombar(horizontal)">
                                      <p:cBhvr>
                                        <p:cTn id="12" dur="500"/>
                                        <p:tgtEl>
                                          <p:spTgt spid="1946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bldLvl="0" animBg="1"/>
      <p:bldP spid="19465" grpId="0" bldLvl="0" animBg="1"/>
      <p:bldP spid="10" grpId="0" bldLvl="0" animBg="1"/>
      <p:bldP spid="1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750044" y="2555998"/>
            <a:ext cx="1048457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dirty="0">
                <a:cs typeface="Times New Roman" panose="02020603050405020304" pitchFamily="18" charset="0"/>
              </a:rPr>
              <a:t>A: Hi, Sally.</a:t>
            </a:r>
            <a:r>
              <a:rPr kumimoji="1" lang="zh-CN" altLang="en-US" b="1" dirty="0">
                <a:cs typeface="Times New Roman" panose="02020603050405020304" pitchFamily="18" charset="0"/>
              </a:rPr>
              <a:t> </a:t>
            </a:r>
            <a:r>
              <a:rPr kumimoji="1" lang="en-US" altLang="zh-CN" b="1" dirty="0" smtClean="0">
                <a:cs typeface="Times New Roman" panose="02020603050405020304" pitchFamily="18" charset="0"/>
              </a:rPr>
              <a:t>______ </a:t>
            </a:r>
            <a:r>
              <a:rPr kumimoji="1" lang="en-US" altLang="zh-CN" b="1" dirty="0">
                <a:cs typeface="Times New Roman" panose="02020603050405020304" pitchFamily="18" charset="0"/>
              </a:rPr>
              <a:t>you _______ to the party tomorrow?</a:t>
            </a:r>
            <a:endParaRPr kumimoji="1" lang="en-US" altLang="zh-CN" b="1" dirty="0">
              <a:cs typeface="Times New Roman" panose="02020603050405020304" pitchFamily="18" charset="0"/>
            </a:endParaRPr>
          </a:p>
          <a:p>
            <a:pPr eaLnBrk="1" hangingPunct="1">
              <a:lnSpc>
                <a:spcPct val="120000"/>
              </a:lnSpc>
            </a:pPr>
            <a:r>
              <a:rPr kumimoji="1" lang="en-US" altLang="zh-CN" b="1" dirty="0">
                <a:cs typeface="Times New Roman" panose="02020603050405020304" pitchFamily="18" charset="0"/>
              </a:rPr>
              <a:t>B: I _______ to, but I can’t.</a:t>
            </a:r>
            <a:endParaRPr kumimoji="1" lang="en-US" altLang="zh-CN" b="1" dirty="0">
              <a:cs typeface="Times New Roman" panose="02020603050405020304" pitchFamily="18" charset="0"/>
            </a:endParaRPr>
          </a:p>
          <a:p>
            <a:pPr eaLnBrk="1" hangingPunct="1">
              <a:lnSpc>
                <a:spcPct val="120000"/>
              </a:lnSpc>
            </a:pPr>
            <a:r>
              <a:rPr kumimoji="1" lang="en-US" altLang="zh-CN" b="1" dirty="0">
                <a:cs typeface="Times New Roman" panose="02020603050405020304" pitchFamily="18" charset="0"/>
              </a:rPr>
              <a:t>A: Oh! But </a:t>
            </a:r>
            <a:r>
              <a:rPr kumimoji="1" lang="en-US" altLang="zh-CN" b="1" dirty="0" smtClean="0">
                <a:cs typeface="Times New Roman" panose="02020603050405020304" pitchFamily="18" charset="0"/>
              </a:rPr>
              <a:t>_______ </a:t>
            </a:r>
            <a:r>
              <a:rPr kumimoji="1" lang="en-US" altLang="zh-CN" b="1" dirty="0">
                <a:cs typeface="Times New Roman" panose="02020603050405020304" pitchFamily="18" charset="0"/>
              </a:rPr>
              <a:t>you don’t go to the party, you </a:t>
            </a:r>
            <a:r>
              <a:rPr kumimoji="1" lang="en-US" altLang="zh-CN" b="1" dirty="0" smtClean="0">
                <a:cs typeface="Times New Roman" panose="02020603050405020304" pitchFamily="18" charset="0"/>
              </a:rPr>
              <a:t>_______ </a:t>
            </a:r>
            <a:r>
              <a:rPr kumimoji="1" lang="en-US" altLang="zh-CN" b="1" dirty="0">
                <a:cs typeface="Times New Roman" panose="02020603050405020304" pitchFamily="18" charset="0"/>
              </a:rPr>
              <a:t>miss all the fun!</a:t>
            </a:r>
            <a:endParaRPr kumimoji="1" lang="en-US" altLang="zh-CN" b="1" dirty="0">
              <a:cs typeface="Times New Roman" panose="02020603050405020304" pitchFamily="18" charset="0"/>
            </a:endParaRPr>
          </a:p>
          <a:p>
            <a:pPr eaLnBrk="1" hangingPunct="1">
              <a:lnSpc>
                <a:spcPct val="120000"/>
              </a:lnSpc>
            </a:pPr>
            <a:r>
              <a:rPr kumimoji="1" lang="en-US" altLang="zh-CN" b="1" dirty="0">
                <a:cs typeface="Times New Roman" panose="02020603050405020304" pitchFamily="18" charset="0"/>
              </a:rPr>
              <a:t>B: I know, but I </a:t>
            </a:r>
            <a:r>
              <a:rPr kumimoji="1" lang="en-US" altLang="zh-CN" b="1" dirty="0">
                <a:solidFill>
                  <a:srgbClr val="00B050"/>
                </a:solidFill>
                <a:cs typeface="Times New Roman" panose="02020603050405020304" pitchFamily="18" charset="0"/>
              </a:rPr>
              <a:t>got into a </a:t>
            </a:r>
            <a:r>
              <a:rPr kumimoji="1" lang="en-US" altLang="zh-CN" b="1" dirty="0" smtClean="0">
                <a:solidFill>
                  <a:srgbClr val="00B050"/>
                </a:solidFill>
                <a:cs typeface="Times New Roman" panose="02020603050405020304" pitchFamily="18" charset="0"/>
              </a:rPr>
              <a:t>_______ </a:t>
            </a:r>
            <a:r>
              <a:rPr kumimoji="1" lang="en-US" altLang="zh-CN" b="1" dirty="0">
                <a:solidFill>
                  <a:srgbClr val="00B050"/>
                </a:solidFill>
                <a:cs typeface="Times New Roman" panose="02020603050405020304" pitchFamily="18" charset="0"/>
              </a:rPr>
              <a:t>with</a:t>
            </a:r>
            <a:r>
              <a:rPr kumimoji="1" lang="en-US" altLang="zh-CN" b="1" dirty="0">
                <a:cs typeface="Times New Roman" panose="02020603050405020304" pitchFamily="18" charset="0"/>
              </a:rPr>
              <a:t> my parents.</a:t>
            </a:r>
            <a:endParaRPr kumimoji="1" lang="en-US" altLang="zh-CN" b="1" dirty="0">
              <a:cs typeface="Times New Roman" panose="02020603050405020304" pitchFamily="18" charset="0"/>
            </a:endParaRPr>
          </a:p>
        </p:txBody>
      </p:sp>
      <p:sp>
        <p:nvSpPr>
          <p:cNvPr id="22531" name="Rectangle 12"/>
          <p:cNvSpPr>
            <a:spLocks noChangeArrowheads="1"/>
          </p:cNvSpPr>
          <p:nvPr/>
        </p:nvSpPr>
        <p:spPr bwMode="auto">
          <a:xfrm>
            <a:off x="750044" y="692696"/>
            <a:ext cx="10416480" cy="106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46405" indent="-446405" eaLnBrk="1" hangingPunct="1">
              <a:lnSpc>
                <a:spcPct val="120000"/>
              </a:lnSpc>
            </a:pPr>
            <a:r>
              <a:rPr lang="en-US" altLang="zh-CN" b="1" dirty="0">
                <a:solidFill>
                  <a:srgbClr val="0000FF"/>
                </a:solidFill>
                <a:latin typeface="Arial" panose="020B0604020202020204" pitchFamily="34" charset="0"/>
                <a:cs typeface="Times New Roman" panose="02020603050405020304" pitchFamily="18" charset="0"/>
              </a:rPr>
              <a:t>2. Complete the conversation with the words in the box. Some words are used more than once. </a:t>
            </a:r>
            <a:endParaRPr lang="zh-CN" altLang="en-US" b="1" dirty="0">
              <a:solidFill>
                <a:srgbClr val="0000FF"/>
              </a:solidFill>
              <a:latin typeface="Arial" panose="020B0604020202020204" pitchFamily="34" charset="0"/>
              <a:cs typeface="Times New Roman" panose="02020603050405020304" pitchFamily="18" charset="0"/>
            </a:endParaRPr>
          </a:p>
        </p:txBody>
      </p:sp>
      <p:sp>
        <p:nvSpPr>
          <p:cNvPr id="5" name="Rectangle 11"/>
          <p:cNvSpPr>
            <a:spLocks noChangeArrowheads="1"/>
          </p:cNvSpPr>
          <p:nvPr/>
        </p:nvSpPr>
        <p:spPr bwMode="auto">
          <a:xfrm>
            <a:off x="2460539" y="1881623"/>
            <a:ext cx="7270923" cy="647228"/>
          </a:xfrm>
          <a:prstGeom prst="rect">
            <a:avLst/>
          </a:prstGeom>
          <a:solidFill>
            <a:srgbClr val="FFFFCC">
              <a:alpha val="78000"/>
            </a:srgbClr>
          </a:solidFill>
          <a:ln>
            <a:noFill/>
          </a:ln>
          <a:extLst>
            <a:ext uri="{91240B29-F687-4F45-9708-019B960494DF}">
              <a14:hiddenLine xmlns:a14="http://schemas.microsoft.com/office/drawing/2010/main" w="22225">
                <a:solidFill>
                  <a:srgbClr val="C00000"/>
                </a:solidFill>
                <a:miter lim="800000"/>
                <a:headEnd/>
                <a:tailEnd/>
              </a14:hiddenLine>
            </a:ext>
          </a:extLst>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pPr>
            <a:r>
              <a:rPr lang="en-US" altLang="zh-CN" b="1" dirty="0">
                <a:cs typeface="Times New Roman" panose="02020603050405020304" pitchFamily="18" charset="0"/>
              </a:rPr>
              <a:t>if,  are,  will,  fight, want,  sorry,  going</a:t>
            </a:r>
            <a:endParaRPr lang="en-US" altLang="zh-CN" b="1" dirty="0">
              <a:cs typeface="Times New Roman" panose="02020603050405020304" pitchFamily="18" charset="0"/>
            </a:endParaRPr>
          </a:p>
        </p:txBody>
      </p:sp>
      <p:sp>
        <p:nvSpPr>
          <p:cNvPr id="22534" name="Text Box 6"/>
          <p:cNvSpPr txBox="1">
            <a:spLocks noChangeArrowheads="1"/>
          </p:cNvSpPr>
          <p:nvPr/>
        </p:nvSpPr>
        <p:spPr bwMode="auto">
          <a:xfrm>
            <a:off x="3125836" y="2591953"/>
            <a:ext cx="10080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Are</a:t>
            </a:r>
            <a:endParaRPr lang="en-US" altLang="zh-CN" b="1" dirty="0">
              <a:solidFill>
                <a:srgbClr val="FF0000"/>
              </a:solidFill>
            </a:endParaRPr>
          </a:p>
        </p:txBody>
      </p:sp>
      <p:sp>
        <p:nvSpPr>
          <p:cNvPr id="22535" name="Text Box 7"/>
          <p:cNvSpPr txBox="1">
            <a:spLocks noChangeArrowheads="1"/>
          </p:cNvSpPr>
          <p:nvPr/>
        </p:nvSpPr>
        <p:spPr bwMode="auto">
          <a:xfrm>
            <a:off x="5160640" y="2589848"/>
            <a:ext cx="1295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going</a:t>
            </a:r>
            <a:endParaRPr lang="en-US" altLang="zh-CN" b="1" dirty="0">
              <a:solidFill>
                <a:srgbClr val="FF0000"/>
              </a:solidFill>
            </a:endParaRPr>
          </a:p>
        </p:txBody>
      </p:sp>
      <p:sp>
        <p:nvSpPr>
          <p:cNvPr id="22536" name="Text Box 8"/>
          <p:cNvSpPr txBox="1">
            <a:spLocks noChangeArrowheads="1"/>
          </p:cNvSpPr>
          <p:nvPr/>
        </p:nvSpPr>
        <p:spPr bwMode="auto">
          <a:xfrm>
            <a:off x="1775520" y="3172453"/>
            <a:ext cx="1152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want</a:t>
            </a:r>
            <a:endParaRPr lang="en-US" altLang="zh-CN" b="1" dirty="0">
              <a:solidFill>
                <a:srgbClr val="FF0000"/>
              </a:solidFill>
            </a:endParaRPr>
          </a:p>
        </p:txBody>
      </p:sp>
      <p:sp>
        <p:nvSpPr>
          <p:cNvPr id="8" name="Text Box 5"/>
          <p:cNvSpPr txBox="1">
            <a:spLocks noChangeArrowheads="1"/>
          </p:cNvSpPr>
          <p:nvPr/>
        </p:nvSpPr>
        <p:spPr bwMode="auto">
          <a:xfrm>
            <a:off x="3209822" y="3746515"/>
            <a:ext cx="5762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if</a:t>
            </a:r>
            <a:endParaRPr lang="en-US" altLang="zh-CN" b="1" dirty="0">
              <a:solidFill>
                <a:srgbClr val="FF0000"/>
              </a:solidFill>
            </a:endParaRPr>
          </a:p>
        </p:txBody>
      </p:sp>
      <p:sp>
        <p:nvSpPr>
          <p:cNvPr id="9" name="Text Box 6"/>
          <p:cNvSpPr txBox="1">
            <a:spLocks noChangeArrowheads="1"/>
          </p:cNvSpPr>
          <p:nvPr/>
        </p:nvSpPr>
        <p:spPr bwMode="auto">
          <a:xfrm>
            <a:off x="9727253" y="3757826"/>
            <a:ext cx="10080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will</a:t>
            </a:r>
            <a:endParaRPr lang="en-US" altLang="zh-CN" b="1" dirty="0">
              <a:solidFill>
                <a:srgbClr val="FF0000"/>
              </a:solidFill>
            </a:endParaRPr>
          </a:p>
        </p:txBody>
      </p:sp>
      <p:sp>
        <p:nvSpPr>
          <p:cNvPr id="10" name="Text Box 7"/>
          <p:cNvSpPr txBox="1">
            <a:spLocks noChangeArrowheads="1"/>
          </p:cNvSpPr>
          <p:nvPr/>
        </p:nvSpPr>
        <p:spPr bwMode="auto">
          <a:xfrm>
            <a:off x="5448102" y="4932457"/>
            <a:ext cx="12239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fight</a:t>
            </a:r>
            <a:endParaRPr lang="en-US" altLang="zh-CN"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animEffect transition="in" filter="randombar(horizontal)">
                                      <p:cBhvr>
                                        <p:cTn id="7" dur="500"/>
                                        <p:tgtEl>
                                          <p:spTgt spid="2253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2535"/>
                                        </p:tgtEl>
                                        <p:attrNameLst>
                                          <p:attrName>style.visibility</p:attrName>
                                        </p:attrNameLst>
                                      </p:cBhvr>
                                      <p:to>
                                        <p:strVal val="visible"/>
                                      </p:to>
                                    </p:set>
                                    <p:animEffect transition="in" filter="randombar(horizontal)">
                                      <p:cBhvr>
                                        <p:cTn id="10" dur="500"/>
                                        <p:tgtEl>
                                          <p:spTgt spid="2253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2536"/>
                                        </p:tgtEl>
                                        <p:attrNameLst>
                                          <p:attrName>style.visibility</p:attrName>
                                        </p:attrNameLst>
                                      </p:cBhvr>
                                      <p:to>
                                        <p:strVal val="visible"/>
                                      </p:to>
                                    </p:set>
                                    <p:animEffect transition="in" filter="randombar(horizontal)">
                                      <p:cBhvr>
                                        <p:cTn id="15" dur="500"/>
                                        <p:tgtEl>
                                          <p:spTgt spid="2253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bldLvl="0" animBg="1"/>
      <p:bldP spid="22535" grpId="0" bldLvl="0" animBg="1"/>
      <p:bldP spid="22536" grpId="0" bldLvl="0" animBg="1"/>
      <p:bldP spid="8" grpId="0" bldLvl="0" animBg="1"/>
      <p:bldP spid="9" grpId="0" bldLvl="0" animBg="1"/>
      <p:bldP spid="1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7112" name="矩形 1"/>
          <p:cNvSpPr>
            <a:spLocks noChangeArrowheads="1"/>
          </p:cNvSpPr>
          <p:nvPr/>
        </p:nvSpPr>
        <p:spPr bwMode="auto">
          <a:xfrm>
            <a:off x="1199456" y="1634564"/>
            <a:ext cx="10153128"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25475" indent="-62547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dirty="0">
                <a:cs typeface="Times New Roman" panose="02020603050405020304" pitchFamily="18" charset="0"/>
              </a:rPr>
              <a:t>A: Hmm… then you should just </a:t>
            </a:r>
            <a:r>
              <a:rPr kumimoji="1" lang="en-US" altLang="zh-CN" b="1" dirty="0">
                <a:solidFill>
                  <a:srgbClr val="00B050"/>
                </a:solidFill>
                <a:cs typeface="Times New Roman" panose="02020603050405020304" pitchFamily="18" charset="0"/>
              </a:rPr>
              <a:t>say _______ to</a:t>
            </a:r>
            <a:r>
              <a:rPr kumimoji="1" lang="en-US" altLang="zh-CN" b="1" dirty="0">
                <a:cs typeface="Times New Roman" panose="02020603050405020304" pitchFamily="18" charset="0"/>
              </a:rPr>
              <a:t> your parents.  </a:t>
            </a:r>
            <a:endParaRPr kumimoji="1" lang="en-US" altLang="zh-CN" b="1" dirty="0">
              <a:cs typeface="Times New Roman" panose="02020603050405020304" pitchFamily="18" charset="0"/>
            </a:endParaRPr>
          </a:p>
          <a:p>
            <a:pPr eaLnBrk="1" hangingPunct="1">
              <a:lnSpc>
                <a:spcPct val="120000"/>
              </a:lnSpc>
            </a:pPr>
            <a:r>
              <a:rPr kumimoji="1" lang="en-US" altLang="zh-CN" b="1" dirty="0">
                <a:cs typeface="Times New Roman" panose="02020603050405020304" pitchFamily="18" charset="0"/>
              </a:rPr>
              <a:t>B: I guess you’re right. I </a:t>
            </a:r>
            <a:r>
              <a:rPr kumimoji="1" lang="en-US" altLang="zh-CN" b="1" dirty="0" smtClean="0">
                <a:cs typeface="Times New Roman" panose="02020603050405020304" pitchFamily="18" charset="0"/>
              </a:rPr>
              <a:t>_______ </a:t>
            </a:r>
            <a:r>
              <a:rPr kumimoji="1" lang="en-US" altLang="zh-CN" b="1" dirty="0">
                <a:cs typeface="Times New Roman" panose="02020603050405020304" pitchFamily="18" charset="0"/>
              </a:rPr>
              <a:t>talk to them tonight. </a:t>
            </a:r>
            <a:endParaRPr kumimoji="1" lang="en-US" altLang="zh-CN" b="1" dirty="0">
              <a:cs typeface="Times New Roman" panose="02020603050405020304" pitchFamily="18" charset="0"/>
            </a:endParaRPr>
          </a:p>
        </p:txBody>
      </p:sp>
      <p:sp>
        <p:nvSpPr>
          <p:cNvPr id="47113" name="Text Box 9"/>
          <p:cNvSpPr txBox="1">
            <a:spLocks noChangeArrowheads="1"/>
          </p:cNvSpPr>
          <p:nvPr/>
        </p:nvSpPr>
        <p:spPr bwMode="auto">
          <a:xfrm>
            <a:off x="7752184" y="1634564"/>
            <a:ext cx="13684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sorry</a:t>
            </a:r>
            <a:endParaRPr lang="en-US" altLang="zh-CN" b="1" dirty="0">
              <a:solidFill>
                <a:srgbClr val="FF0000"/>
              </a:solidFill>
            </a:endParaRPr>
          </a:p>
        </p:txBody>
      </p:sp>
      <p:sp>
        <p:nvSpPr>
          <p:cNvPr id="47114" name="Text Box 10"/>
          <p:cNvSpPr txBox="1">
            <a:spLocks noChangeArrowheads="1"/>
          </p:cNvSpPr>
          <p:nvPr/>
        </p:nvSpPr>
        <p:spPr bwMode="auto">
          <a:xfrm>
            <a:off x="5796223" y="2890180"/>
            <a:ext cx="8638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0000"/>
                </a:solidFill>
              </a:rPr>
              <a:t>will</a:t>
            </a:r>
            <a:endParaRPr lang="en-US" altLang="zh-CN" b="1" dirty="0">
              <a:solidFill>
                <a:srgbClr val="FF0000"/>
              </a:solidFill>
            </a:endParaRPr>
          </a:p>
        </p:txBody>
      </p:sp>
      <p:sp>
        <p:nvSpPr>
          <p:cNvPr id="9" name="Rectangle 11"/>
          <p:cNvSpPr>
            <a:spLocks noChangeArrowheads="1"/>
          </p:cNvSpPr>
          <p:nvPr/>
        </p:nvSpPr>
        <p:spPr bwMode="auto">
          <a:xfrm>
            <a:off x="2170598" y="843057"/>
            <a:ext cx="7270923" cy="647228"/>
          </a:xfrm>
          <a:prstGeom prst="rect">
            <a:avLst/>
          </a:prstGeom>
          <a:solidFill>
            <a:srgbClr val="FFFFCC">
              <a:alpha val="78000"/>
            </a:srgbClr>
          </a:solidFill>
          <a:ln>
            <a:noFill/>
          </a:ln>
          <a:extLst>
            <a:ext uri="{91240B29-F687-4F45-9708-019B960494DF}">
              <a14:hiddenLine xmlns:a14="http://schemas.microsoft.com/office/drawing/2010/main" w="22225">
                <a:solidFill>
                  <a:srgbClr val="C00000"/>
                </a:solidFill>
                <a:miter lim="800000"/>
                <a:headEnd/>
                <a:tailEnd/>
              </a14:hiddenLine>
            </a:ext>
          </a:extLst>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pPr>
            <a:r>
              <a:rPr lang="en-US" altLang="zh-CN" b="1" dirty="0">
                <a:cs typeface="Times New Roman" panose="02020603050405020304" pitchFamily="18" charset="0"/>
              </a:rPr>
              <a:t>if,  are,  will,  fight, want,  sorry,  going</a:t>
            </a:r>
            <a:endParaRPr lang="en-US" altLang="zh-CN" b="1"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7113"/>
                                        </p:tgtEl>
                                        <p:attrNameLst>
                                          <p:attrName>style.visibility</p:attrName>
                                        </p:attrNameLst>
                                      </p:cBhvr>
                                      <p:to>
                                        <p:strVal val="visible"/>
                                      </p:to>
                                    </p:set>
                                    <p:animEffect transition="in" filter="randombar(horizontal)">
                                      <p:cBhvr>
                                        <p:cTn id="7" dur="500"/>
                                        <p:tgtEl>
                                          <p:spTgt spid="471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7114"/>
                                        </p:tgtEl>
                                        <p:attrNameLst>
                                          <p:attrName>style.visibility</p:attrName>
                                        </p:attrNameLst>
                                      </p:cBhvr>
                                      <p:to>
                                        <p:strVal val="visible"/>
                                      </p:to>
                                    </p:set>
                                    <p:animEffect transition="in" filter="randombar(horizontal)">
                                      <p:cBhvr>
                                        <p:cTn id="12" dur="500"/>
                                        <p:tgtEl>
                                          <p:spTgt spid="47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3" grpId="0" bldLvl="0" animBg="1"/>
      <p:bldP spid="4711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transition>
    <p:wheel spokes="8"/>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271464" y="2348880"/>
            <a:ext cx="9432403" cy="39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kumimoji="1" lang="en-US" altLang="zh-CN" b="1" dirty="0"/>
              <a:t>1. </a:t>
            </a:r>
            <a:r>
              <a:rPr kumimoji="1" lang="zh-CN" altLang="en-US" b="1" dirty="0"/>
              <a:t>有许多担忧 </a:t>
            </a:r>
            <a:r>
              <a:rPr kumimoji="1" lang="en-US" altLang="zh-CN" b="1" dirty="0"/>
              <a:t>___________________</a:t>
            </a:r>
            <a:endParaRPr kumimoji="1" lang="en-US" altLang="zh-CN" b="1" dirty="0"/>
          </a:p>
          <a:p>
            <a:pPr eaLnBrk="1" hangingPunct="1">
              <a:lnSpc>
                <a:spcPct val="130000"/>
              </a:lnSpc>
            </a:pPr>
            <a:r>
              <a:rPr kumimoji="1" lang="en-US" altLang="zh-CN" b="1" dirty="0"/>
              <a:t>2. </a:t>
            </a:r>
            <a:r>
              <a:rPr kumimoji="1" lang="zh-CN" altLang="en-US" b="1" dirty="0"/>
              <a:t>与某人交谈 </a:t>
            </a:r>
            <a:r>
              <a:rPr kumimoji="1" lang="en-US" altLang="zh-CN" b="1" dirty="0"/>
              <a:t>___________________</a:t>
            </a:r>
            <a:endParaRPr kumimoji="1" lang="en-US" altLang="zh-CN" b="1" dirty="0"/>
          </a:p>
          <a:p>
            <a:pPr eaLnBrk="1" hangingPunct="1">
              <a:lnSpc>
                <a:spcPct val="130000"/>
              </a:lnSpc>
            </a:pPr>
            <a:r>
              <a:rPr kumimoji="1" lang="en-US" altLang="zh-CN" b="1" dirty="0"/>
              <a:t>3. </a:t>
            </a:r>
            <a:r>
              <a:rPr kumimoji="1" lang="zh-CN" altLang="en-US" b="1" dirty="0"/>
              <a:t>害怕做某事 </a:t>
            </a:r>
            <a:r>
              <a:rPr kumimoji="1" lang="en-US" altLang="zh-CN" b="1" dirty="0"/>
              <a:t>___________________</a:t>
            </a:r>
            <a:endParaRPr kumimoji="1" lang="en-US" altLang="zh-CN" b="1" dirty="0"/>
          </a:p>
          <a:p>
            <a:pPr eaLnBrk="1" hangingPunct="1">
              <a:lnSpc>
                <a:spcPct val="130000"/>
              </a:lnSpc>
            </a:pPr>
            <a:r>
              <a:rPr kumimoji="1" lang="en-US" altLang="zh-CN" b="1" dirty="0"/>
              <a:t>4. </a:t>
            </a:r>
            <a:r>
              <a:rPr kumimoji="1" lang="zh-CN" altLang="en-US" b="1" dirty="0"/>
              <a:t>最终 </a:t>
            </a:r>
            <a:r>
              <a:rPr kumimoji="1" lang="en-US" altLang="zh-CN" b="1" dirty="0" smtClean="0"/>
              <a:t>__________________ </a:t>
            </a:r>
            <a:endParaRPr kumimoji="1" lang="en-US" altLang="zh-CN" b="1" dirty="0"/>
          </a:p>
          <a:p>
            <a:pPr eaLnBrk="1" hangingPunct="1">
              <a:lnSpc>
                <a:spcPct val="130000"/>
              </a:lnSpc>
            </a:pPr>
            <a:r>
              <a:rPr kumimoji="1" lang="en-US" altLang="zh-CN" b="1" dirty="0"/>
              <a:t>5. </a:t>
            </a:r>
            <a:r>
              <a:rPr kumimoji="1" lang="zh-CN" altLang="en-US" b="1" dirty="0"/>
              <a:t>生气 </a:t>
            </a:r>
            <a:r>
              <a:rPr kumimoji="1" lang="en-US" altLang="zh-CN" b="1" dirty="0" smtClean="0"/>
              <a:t>__________________</a:t>
            </a:r>
            <a:endParaRPr kumimoji="1" lang="en-US" altLang="zh-CN" b="1" dirty="0" smtClean="0"/>
          </a:p>
          <a:p>
            <a:pPr eaLnBrk="1" hangingPunct="1">
              <a:lnSpc>
                <a:spcPct val="130000"/>
              </a:lnSpc>
            </a:pPr>
            <a:r>
              <a:rPr kumimoji="1" lang="en-US" altLang="zh-CN" b="1" dirty="0"/>
              <a:t>6. </a:t>
            </a:r>
            <a:r>
              <a:rPr kumimoji="1" lang="zh-CN" altLang="en-US" b="1" dirty="0"/>
              <a:t>犯一些粗心的错误 </a:t>
            </a:r>
            <a:r>
              <a:rPr kumimoji="1" lang="en-US" altLang="zh-CN" b="1" dirty="0" smtClean="0"/>
              <a:t>__________________________</a:t>
            </a:r>
            <a:endParaRPr kumimoji="1" lang="en-US" altLang="zh-CN" b="1" dirty="0"/>
          </a:p>
        </p:txBody>
      </p:sp>
      <p:sp>
        <p:nvSpPr>
          <p:cNvPr id="4100" name="Rectangle 12"/>
          <p:cNvSpPr>
            <a:spLocks noChangeArrowheads="1"/>
          </p:cNvSpPr>
          <p:nvPr/>
        </p:nvSpPr>
        <p:spPr bwMode="auto">
          <a:xfrm>
            <a:off x="1271465" y="1626567"/>
            <a:ext cx="46799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FF"/>
                </a:solidFill>
                <a:latin typeface="Arial" panose="020B0604020202020204" pitchFamily="34" charset="0"/>
                <a:cs typeface="Times New Roman" panose="02020603050405020304" pitchFamily="18" charset="0"/>
              </a:rPr>
              <a:t>Translation.</a:t>
            </a:r>
            <a:endParaRPr lang="en-US" altLang="zh-CN" b="1" dirty="0">
              <a:solidFill>
                <a:srgbClr val="0000FF"/>
              </a:solidFill>
              <a:latin typeface="Arial" panose="020B0604020202020204" pitchFamily="34" charset="0"/>
              <a:cs typeface="Times New Roman" panose="02020603050405020304" pitchFamily="18" charset="0"/>
            </a:endParaRPr>
          </a:p>
        </p:txBody>
      </p:sp>
      <p:sp>
        <p:nvSpPr>
          <p:cNvPr id="5" name="Text Box 4"/>
          <p:cNvSpPr txBox="1">
            <a:spLocks noChangeArrowheads="1"/>
          </p:cNvSpPr>
          <p:nvPr/>
        </p:nvSpPr>
        <p:spPr bwMode="auto">
          <a:xfrm>
            <a:off x="4007125" y="2394023"/>
            <a:ext cx="4321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have a lot of worries</a:t>
            </a:r>
            <a:endParaRPr lang="en-US" altLang="zh-CN" b="1" dirty="0">
              <a:solidFill>
                <a:srgbClr val="FF0000"/>
              </a:solidFill>
              <a:cs typeface="Times New Roman" panose="02020603050405020304" pitchFamily="18" charset="0"/>
            </a:endParaRPr>
          </a:p>
        </p:txBody>
      </p:sp>
      <p:sp>
        <p:nvSpPr>
          <p:cNvPr id="6" name="Text Box 7"/>
          <p:cNvSpPr txBox="1">
            <a:spLocks noChangeArrowheads="1"/>
          </p:cNvSpPr>
          <p:nvPr/>
        </p:nvSpPr>
        <p:spPr bwMode="auto">
          <a:xfrm>
            <a:off x="4079578" y="3058031"/>
            <a:ext cx="3527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talk to someone</a:t>
            </a:r>
            <a:endParaRPr lang="en-US" altLang="zh-CN" b="1" dirty="0">
              <a:solidFill>
                <a:srgbClr val="FF0000"/>
              </a:solidFill>
              <a:cs typeface="Times New Roman" panose="02020603050405020304" pitchFamily="18" charset="0"/>
            </a:endParaRPr>
          </a:p>
        </p:txBody>
      </p:sp>
      <p:sp>
        <p:nvSpPr>
          <p:cNvPr id="7" name="Text Box 7"/>
          <p:cNvSpPr txBox="1">
            <a:spLocks noChangeArrowheads="1"/>
          </p:cNvSpPr>
          <p:nvPr/>
        </p:nvSpPr>
        <p:spPr bwMode="auto">
          <a:xfrm>
            <a:off x="4079578" y="3691235"/>
            <a:ext cx="36719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be afraid to do </a:t>
            </a:r>
            <a:r>
              <a:rPr lang="en-US" altLang="zh-CN" b="1" dirty="0" err="1">
                <a:solidFill>
                  <a:srgbClr val="FF0000"/>
                </a:solidFill>
                <a:cs typeface="Times New Roman" panose="02020603050405020304" pitchFamily="18" charset="0"/>
              </a:rPr>
              <a:t>sth</a:t>
            </a:r>
            <a:r>
              <a:rPr lang="en-US" altLang="zh-CN" b="1" dirty="0">
                <a:solidFill>
                  <a:srgbClr val="FF0000"/>
                </a:solidFill>
                <a:cs typeface="Times New Roman" panose="02020603050405020304" pitchFamily="18" charset="0"/>
              </a:rPr>
              <a:t>.</a:t>
            </a:r>
            <a:endParaRPr lang="en-US" altLang="zh-CN" b="1" dirty="0">
              <a:solidFill>
                <a:srgbClr val="FF0000"/>
              </a:solidFill>
              <a:cs typeface="Times New Roman" panose="02020603050405020304" pitchFamily="18" charset="0"/>
            </a:endParaRPr>
          </a:p>
        </p:txBody>
      </p:sp>
      <p:sp>
        <p:nvSpPr>
          <p:cNvPr id="8" name="Text Box 4"/>
          <p:cNvSpPr txBox="1">
            <a:spLocks noChangeArrowheads="1"/>
          </p:cNvSpPr>
          <p:nvPr/>
        </p:nvSpPr>
        <p:spPr bwMode="auto">
          <a:xfrm>
            <a:off x="2732661" y="4337938"/>
            <a:ext cx="23034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in the end</a:t>
            </a:r>
            <a:endParaRPr lang="en-US" altLang="zh-CN" b="1" dirty="0">
              <a:solidFill>
                <a:srgbClr val="FF0000"/>
              </a:solidFill>
              <a:cs typeface="Times New Roman" panose="02020603050405020304" pitchFamily="18" charset="0"/>
            </a:endParaRPr>
          </a:p>
        </p:txBody>
      </p:sp>
      <p:sp>
        <p:nvSpPr>
          <p:cNvPr id="10" name="Text Box 7"/>
          <p:cNvSpPr txBox="1">
            <a:spLocks noChangeArrowheads="1"/>
          </p:cNvSpPr>
          <p:nvPr/>
        </p:nvSpPr>
        <p:spPr bwMode="auto">
          <a:xfrm>
            <a:off x="2756159" y="4932411"/>
            <a:ext cx="17556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be angry</a:t>
            </a:r>
            <a:endParaRPr lang="en-US" altLang="zh-CN" b="1" dirty="0">
              <a:solidFill>
                <a:srgbClr val="FF0000"/>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7203" y="522687"/>
            <a:ext cx="3670110" cy="999831"/>
          </a:xfrm>
          <a:prstGeom prst="rect">
            <a:avLst/>
          </a:prstGeom>
        </p:spPr>
      </p:pic>
      <p:sp>
        <p:nvSpPr>
          <p:cNvPr id="11" name="Text Box 6"/>
          <p:cNvSpPr txBox="1">
            <a:spLocks noChangeArrowheads="1"/>
          </p:cNvSpPr>
          <p:nvPr/>
        </p:nvSpPr>
        <p:spPr bwMode="auto">
          <a:xfrm>
            <a:off x="5036124" y="5589240"/>
            <a:ext cx="5867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make some careless mistakes</a:t>
            </a:r>
            <a:endParaRPr lang="en-US" altLang="zh-CN" b="1" dirty="0">
              <a:solidFill>
                <a:srgbClr val="FF0000"/>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63352" y="404664"/>
            <a:ext cx="10297144" cy="1217641"/>
          </a:xfrm>
          <a:prstGeom prst="rect">
            <a:avLst/>
          </a:prstGeom>
        </p:spPr>
        <p:txBody>
          <a:bodyPr wrap="square">
            <a:spAutoFit/>
          </a:bodyPr>
          <a:lstStyle/>
          <a:p>
            <a:pPr>
              <a:lnSpc>
                <a:spcPct val="120000"/>
              </a:lnSpc>
            </a:pPr>
            <a:r>
              <a:rPr lang="en-US" altLang="zh-CN" b="1" dirty="0">
                <a:solidFill>
                  <a:srgbClr val="0000FF"/>
                </a:solidFill>
              </a:rPr>
              <a:t>【</a:t>
            </a:r>
            <a:r>
              <a:rPr lang="zh-CN" altLang="en-US" b="1" dirty="0">
                <a:solidFill>
                  <a:srgbClr val="0000FF"/>
                </a:solidFill>
              </a:rPr>
              <a:t>提供素材</a:t>
            </a:r>
            <a:r>
              <a:rPr lang="en-US" altLang="zh-CN" b="1" dirty="0" smtClean="0">
                <a:solidFill>
                  <a:srgbClr val="0000FF"/>
                </a:solidFill>
              </a:rPr>
              <a:t>】</a:t>
            </a:r>
            <a:endParaRPr lang="en-US" altLang="zh-CN" b="1" dirty="0">
              <a:solidFill>
                <a:srgbClr val="0000FF"/>
              </a:solidFill>
            </a:endParaRPr>
          </a:p>
          <a:p>
            <a:pPr>
              <a:lnSpc>
                <a:spcPct val="120000"/>
              </a:lnSpc>
            </a:pPr>
            <a:r>
              <a:rPr lang="en-US" altLang="zh-CN" b="1" dirty="0"/>
              <a:t>◆</a:t>
            </a:r>
            <a:r>
              <a:rPr lang="zh-CN" altLang="en-US" b="1" dirty="0"/>
              <a:t>短语</a:t>
            </a:r>
            <a:r>
              <a:rPr lang="en-US" altLang="zh-CN" b="1" dirty="0"/>
              <a:t>&amp;</a:t>
            </a:r>
            <a:r>
              <a:rPr lang="zh-CN" altLang="en-US" b="1" dirty="0"/>
              <a:t>句子 根据汉语提示，写出对应的英文表达。</a:t>
            </a:r>
            <a:endParaRPr lang="zh-CN" altLang="en-US" b="1" dirty="0"/>
          </a:p>
        </p:txBody>
      </p:sp>
      <p:graphicFrame>
        <p:nvGraphicFramePr>
          <p:cNvPr id="3" name="表格 2"/>
          <p:cNvGraphicFramePr>
            <a:graphicFrameLocks noGrp="1"/>
          </p:cNvGraphicFramePr>
          <p:nvPr/>
        </p:nvGraphicFramePr>
        <p:xfrm>
          <a:off x="479376" y="1772816"/>
          <a:ext cx="11233248" cy="4084320"/>
        </p:xfrm>
        <a:graphic>
          <a:graphicData uri="http://schemas.openxmlformats.org/drawingml/2006/table">
            <a:tbl>
              <a:tblPr firstRow="1" bandRow="1">
                <a:tableStyleId>{5C22544A-7EE6-4342-B048-85BDC9FD1C3A}</a:tableStyleId>
              </a:tblPr>
              <a:tblGrid>
                <a:gridCol w="2808312"/>
                <a:gridCol w="2088232"/>
                <a:gridCol w="3672408"/>
                <a:gridCol w="2664296"/>
              </a:tblGrid>
              <a:tr h="370840">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Problems</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Reasons</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Advice</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Consequences</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3200" b="1" dirty="0" smtClean="0">
                          <a:latin typeface="Times New Roman" panose="02020603050405020304" pitchFamily="18" charset="0"/>
                          <a:cs typeface="Times New Roman" panose="02020603050405020304" pitchFamily="18" charset="0"/>
                        </a:rPr>
                        <a:t>Feel tired</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Be lack of (</a:t>
                      </a:r>
                      <a:r>
                        <a:rPr lang="zh-CN" altLang="en-US" sz="3200" b="1" dirty="0" smtClean="0">
                          <a:latin typeface="Times New Roman" panose="02020603050405020304" pitchFamily="18" charset="0"/>
                          <a:cs typeface="Times New Roman" panose="02020603050405020304" pitchFamily="18" charset="0"/>
                        </a:rPr>
                        <a:t>缺乏</a:t>
                      </a:r>
                      <a:r>
                        <a:rPr lang="en-US" altLang="zh-CN" sz="3200" b="1" dirty="0" smtClean="0">
                          <a:latin typeface="Times New Roman" panose="02020603050405020304" pitchFamily="18" charset="0"/>
                          <a:cs typeface="Times New Roman" panose="02020603050405020304" pitchFamily="18" charset="0"/>
                        </a:rPr>
                        <a:t>)</a:t>
                      </a:r>
                      <a:endParaRPr lang="en-US" altLang="zh-CN" sz="3200" b="1" dirty="0" smtClean="0">
                        <a:latin typeface="Times New Roman" panose="02020603050405020304" pitchFamily="18" charset="0"/>
                        <a:cs typeface="Times New Roman" panose="02020603050405020304" pitchFamily="18" charset="0"/>
                      </a:endParaRPr>
                    </a:p>
                    <a:p>
                      <a:r>
                        <a:rPr lang="en-US" altLang="zh-CN" sz="3200" b="1" dirty="0" smtClean="0">
                          <a:latin typeface="Times New Roman" panose="02020603050405020304" pitchFamily="18" charset="0"/>
                          <a:cs typeface="Times New Roman" panose="02020603050405020304" pitchFamily="18" charset="0"/>
                        </a:rPr>
                        <a:t>sleep</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Do homework as soon as he / she gets home;</a:t>
                      </a:r>
                      <a:endParaRPr lang="en-US" altLang="zh-CN" sz="3200" b="1" dirty="0" smtClean="0">
                        <a:latin typeface="Times New Roman" panose="02020603050405020304" pitchFamily="18" charset="0"/>
                        <a:cs typeface="Times New Roman" panose="02020603050405020304" pitchFamily="18" charset="0"/>
                      </a:endParaRPr>
                    </a:p>
                    <a:p>
                      <a:r>
                        <a:rPr lang="en-US" altLang="zh-CN" sz="3200" b="1" dirty="0" smtClean="0">
                          <a:latin typeface="Times New Roman" panose="02020603050405020304" pitchFamily="18" charset="0"/>
                          <a:cs typeface="Times New Roman" panose="02020603050405020304" pitchFamily="18" charset="0"/>
                        </a:rPr>
                        <a:t>Don’t spend too much time playing and_____________</a:t>
                      </a:r>
                      <a:r>
                        <a:rPr lang="en-US" altLang="zh-CN" sz="3200" b="1" baseline="0" dirty="0" smtClean="0">
                          <a:latin typeface="Times New Roman" panose="02020603050405020304" pitchFamily="18" charset="0"/>
                          <a:cs typeface="Times New Roman" panose="02020603050405020304" pitchFamily="18" charset="0"/>
                        </a:rPr>
                        <a:t> </a:t>
                      </a:r>
                      <a:r>
                        <a:rPr lang="en-US" altLang="zh-CN" sz="3200" b="1" dirty="0" smtClean="0">
                          <a:latin typeface="Times New Roman" panose="02020603050405020304" pitchFamily="18" charset="0"/>
                          <a:cs typeface="Times New Roman" panose="02020603050405020304" pitchFamily="18" charset="0"/>
                        </a:rPr>
                        <a:t>(</a:t>
                      </a:r>
                      <a:r>
                        <a:rPr lang="zh-CN" altLang="en-US" sz="3200" b="1" dirty="0" smtClean="0">
                          <a:latin typeface="Times New Roman" panose="02020603050405020304" pitchFamily="18" charset="0"/>
                          <a:cs typeface="Times New Roman" panose="02020603050405020304" pitchFamily="18" charset="0"/>
                        </a:rPr>
                        <a:t>不要熬夜</a:t>
                      </a:r>
                      <a:r>
                        <a:rPr lang="en-US" altLang="zh-CN" sz="3200" b="1" dirty="0" smtClean="0">
                          <a:latin typeface="Times New Roman" panose="02020603050405020304" pitchFamily="18" charset="0"/>
                          <a:cs typeface="Times New Roman" panose="02020603050405020304" pitchFamily="18" charset="0"/>
                        </a:rPr>
                        <a:t>).</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He / She will get enough sleep.</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6096000" y="4797152"/>
            <a:ext cx="3175869" cy="553998"/>
          </a:xfrm>
          <a:prstGeom prst="rect">
            <a:avLst/>
          </a:prstGeom>
        </p:spPr>
        <p:txBody>
          <a:bodyPr wrap="none">
            <a:spAutoFit/>
          </a:bodyPr>
          <a:lstStyle/>
          <a:p>
            <a:r>
              <a:rPr lang="en-US" altLang="zh-CN" sz="3000" b="1" dirty="0" smtClean="0">
                <a:solidFill>
                  <a:srgbClr val="FF0000"/>
                </a:solidFill>
              </a:rPr>
              <a:t>don’t </a:t>
            </a:r>
            <a:r>
              <a:rPr lang="en-US" altLang="zh-CN" sz="3000" b="1" dirty="0">
                <a:solidFill>
                  <a:srgbClr val="FF0000"/>
                </a:solidFill>
              </a:rPr>
              <a:t>stay up late </a:t>
            </a:r>
            <a:endParaRPr lang="zh-CN" altLang="en-US" sz="3000" b="1" dirty="0">
              <a:solidFill>
                <a:srgbClr val="FF0000"/>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407368" y="476672"/>
          <a:ext cx="11449272" cy="5151120"/>
        </p:xfrm>
        <a:graphic>
          <a:graphicData uri="http://schemas.openxmlformats.org/drawingml/2006/table">
            <a:tbl>
              <a:tblPr firstRow="1" bandRow="1">
                <a:tableStyleId>{5C22544A-7EE6-4342-B048-85BDC9FD1C3A}</a:tableStyleId>
              </a:tblPr>
              <a:tblGrid>
                <a:gridCol w="2520280"/>
                <a:gridCol w="2470428"/>
                <a:gridCol w="3596246"/>
                <a:gridCol w="2862318"/>
              </a:tblGrid>
              <a:tr h="370840">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Problems</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Reasons</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Advice</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Consequences</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13168">
                <a:tc>
                  <a:txBody>
                    <a:bodyPr/>
                    <a:lstStyle/>
                    <a:p>
                      <a:r>
                        <a:rPr lang="en-US" altLang="zh-CN" sz="3200" b="1" dirty="0" smtClean="0">
                          <a:latin typeface="Times New Roman" panose="02020603050405020304" pitchFamily="18" charset="0"/>
                          <a:cs typeface="Times New Roman" panose="02020603050405020304" pitchFamily="18" charset="0"/>
                        </a:rPr>
                        <a:t>Feel nervous (</a:t>
                      </a:r>
                      <a:r>
                        <a:rPr lang="zh-CN" altLang="en-US" sz="3200" b="1" dirty="0" smtClean="0">
                          <a:latin typeface="Times New Roman" panose="02020603050405020304" pitchFamily="18" charset="0"/>
                          <a:cs typeface="Times New Roman" panose="02020603050405020304" pitchFamily="18" charset="0"/>
                        </a:rPr>
                        <a:t>焦虑的</a:t>
                      </a:r>
                      <a:r>
                        <a:rPr lang="en-US" altLang="zh-CN" sz="3200" b="1" dirty="0" smtClean="0">
                          <a:latin typeface="Times New Roman" panose="02020603050405020304" pitchFamily="18" charset="0"/>
                          <a:cs typeface="Times New Roman" panose="02020603050405020304" pitchFamily="18" charset="0"/>
                        </a:rPr>
                        <a:t>)</a:t>
                      </a:r>
                      <a:endParaRPr lang="en-US" altLang="zh-CN" sz="3200" b="1" dirty="0" smtClean="0">
                        <a:latin typeface="Times New Roman" panose="02020603050405020304" pitchFamily="18" charset="0"/>
                        <a:cs typeface="Times New Roman" panose="02020603050405020304" pitchFamily="18" charset="0"/>
                      </a:endParaRPr>
                    </a:p>
                    <a:p>
                      <a:r>
                        <a:rPr lang="en-US" altLang="zh-CN" sz="3200" b="1" dirty="0" smtClean="0">
                          <a:latin typeface="Times New Roman" panose="02020603050405020304" pitchFamily="18" charset="0"/>
                          <a:cs typeface="Times New Roman" panose="02020603050405020304" pitchFamily="18" charset="0"/>
                        </a:rPr>
                        <a:t>before exams</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Be worried about his / her exam results</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Exercise or listen to music;</a:t>
                      </a:r>
                      <a:endParaRPr lang="en-US" altLang="zh-CN" sz="3200" b="1" dirty="0" smtClean="0">
                        <a:latin typeface="Times New Roman" panose="02020603050405020304" pitchFamily="18" charset="0"/>
                        <a:cs typeface="Times New Roman" panose="02020603050405020304" pitchFamily="18" charset="0"/>
                      </a:endParaRPr>
                    </a:p>
                    <a:p>
                      <a:r>
                        <a:rPr lang="en-US" altLang="zh-CN" sz="3200" b="1" dirty="0" smtClean="0">
                          <a:latin typeface="Times New Roman" panose="02020603050405020304" pitchFamily="18" charset="0"/>
                          <a:cs typeface="Times New Roman" panose="02020603050405020304" pitchFamily="18" charset="0"/>
                        </a:rPr>
                        <a:t>Prepare himself / herself well for the exams.</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He / She will feel relaxed and confident (</a:t>
                      </a:r>
                      <a:r>
                        <a:rPr lang="zh-CN" altLang="en-US" sz="3200" b="1" dirty="0" smtClean="0">
                          <a:latin typeface="Times New Roman" panose="02020603050405020304" pitchFamily="18" charset="0"/>
                          <a:cs typeface="Times New Roman" panose="02020603050405020304" pitchFamily="18" charset="0"/>
                        </a:rPr>
                        <a:t>自信的</a:t>
                      </a:r>
                      <a:r>
                        <a:rPr lang="en-US" altLang="zh-CN" sz="3200" b="1" dirty="0" smtClean="0">
                          <a:latin typeface="Times New Roman" panose="02020603050405020304" pitchFamily="18" charset="0"/>
                          <a:cs typeface="Times New Roman" panose="02020603050405020304" pitchFamily="18" charset="0"/>
                        </a:rPr>
                        <a:t>) when taking exams.</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3200" b="1" dirty="0" smtClean="0">
                          <a:latin typeface="Times New Roman" panose="02020603050405020304" pitchFamily="18" charset="0"/>
                          <a:cs typeface="Times New Roman" panose="02020603050405020304" pitchFamily="18" charset="0"/>
                        </a:rPr>
                        <a:t>Feel stressed (</a:t>
                      </a:r>
                      <a:r>
                        <a:rPr lang="zh-CN" altLang="en-US" sz="3200" b="1" dirty="0" smtClean="0">
                          <a:latin typeface="Times New Roman" panose="02020603050405020304" pitchFamily="18" charset="0"/>
                          <a:cs typeface="Times New Roman" panose="02020603050405020304" pitchFamily="18" charset="0"/>
                        </a:rPr>
                        <a:t>有压力的</a:t>
                      </a:r>
                      <a:r>
                        <a:rPr lang="en-US" altLang="zh-CN" sz="3200" b="1" dirty="0" smtClean="0">
                          <a:latin typeface="Times New Roman" panose="02020603050405020304" pitchFamily="18" charset="0"/>
                          <a:cs typeface="Times New Roman" panose="02020603050405020304" pitchFamily="18" charset="0"/>
                        </a:rPr>
                        <a:t>)</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Have no / little time for hobbies</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________________</a:t>
                      </a:r>
                      <a:endParaRPr lang="en-US" altLang="zh-CN" sz="3200" b="1" dirty="0" smtClean="0">
                        <a:latin typeface="Times New Roman" panose="02020603050405020304" pitchFamily="18" charset="0"/>
                        <a:cs typeface="Times New Roman" panose="02020603050405020304" pitchFamily="18" charset="0"/>
                      </a:endParaRPr>
                    </a:p>
                    <a:p>
                      <a:r>
                        <a:rPr lang="en-US" altLang="zh-CN" sz="3200" b="1" dirty="0" smtClean="0">
                          <a:latin typeface="Times New Roman" panose="02020603050405020304" pitchFamily="18" charset="0"/>
                          <a:cs typeface="Times New Roman" panose="02020603050405020304" pitchFamily="18" charset="0"/>
                        </a:rPr>
                        <a:t>________________</a:t>
                      </a:r>
                      <a:r>
                        <a:rPr lang="en-US" altLang="zh-CN" sz="3200" b="1" baseline="0" dirty="0" smtClean="0">
                          <a:latin typeface="Times New Roman" panose="02020603050405020304" pitchFamily="18" charset="0"/>
                          <a:cs typeface="Times New Roman" panose="02020603050405020304" pitchFamily="18" charset="0"/>
                        </a:rPr>
                        <a:t> </a:t>
                      </a:r>
                      <a:r>
                        <a:rPr lang="en-US" altLang="zh-CN" sz="3200" b="1" dirty="0" smtClean="0">
                          <a:latin typeface="Times New Roman" panose="02020603050405020304" pitchFamily="18" charset="0"/>
                          <a:cs typeface="Times New Roman" panose="02020603050405020304" pitchFamily="18" charset="0"/>
                        </a:rPr>
                        <a:t>(</a:t>
                      </a:r>
                      <a:r>
                        <a:rPr lang="zh-CN" altLang="en-US" sz="3200" b="1" dirty="0" smtClean="0">
                          <a:latin typeface="Times New Roman" panose="02020603050405020304" pitchFamily="18" charset="0"/>
                          <a:cs typeface="Times New Roman" panose="02020603050405020304" pitchFamily="18" charset="0"/>
                        </a:rPr>
                        <a:t>为学习和爱好制定一个计划</a:t>
                      </a:r>
                      <a:r>
                        <a:rPr lang="en-US" altLang="zh-CN" sz="3200" b="1" dirty="0" smtClean="0">
                          <a:latin typeface="Times New Roman" panose="02020603050405020304" pitchFamily="18" charset="0"/>
                          <a:cs typeface="Times New Roman" panose="02020603050405020304" pitchFamily="18" charset="0"/>
                        </a:rPr>
                        <a:t>).</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He / She will have time to enjoy his / her hobbies.</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5447928" y="3645024"/>
            <a:ext cx="3816424" cy="1077218"/>
          </a:xfrm>
          <a:prstGeom prst="rect">
            <a:avLst/>
          </a:prstGeom>
        </p:spPr>
        <p:txBody>
          <a:bodyPr wrap="square">
            <a:spAutoFit/>
          </a:bodyPr>
          <a:lstStyle/>
          <a:p>
            <a:r>
              <a:rPr lang="en-US" altLang="zh-CN" b="1" dirty="0" smtClean="0">
                <a:solidFill>
                  <a:srgbClr val="FF0000"/>
                </a:solidFill>
              </a:rPr>
              <a:t>Make </a:t>
            </a:r>
            <a:r>
              <a:rPr lang="en-US" altLang="zh-CN" b="1" dirty="0">
                <a:solidFill>
                  <a:srgbClr val="FF0000"/>
                </a:solidFill>
              </a:rPr>
              <a:t>a plan for studies and hobbies</a:t>
            </a:r>
            <a:endParaRPr lang="zh-CN" altLang="en-US" b="1" dirty="0">
              <a:solidFill>
                <a:srgbClr val="FF0000"/>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407368" y="404664"/>
          <a:ext cx="11449272" cy="6126480"/>
        </p:xfrm>
        <a:graphic>
          <a:graphicData uri="http://schemas.openxmlformats.org/drawingml/2006/table">
            <a:tbl>
              <a:tblPr firstRow="1" bandRow="1">
                <a:tableStyleId>{5C22544A-7EE6-4342-B048-85BDC9FD1C3A}</a:tableStyleId>
              </a:tblPr>
              <a:tblGrid>
                <a:gridCol w="2088232"/>
                <a:gridCol w="2520280"/>
                <a:gridCol w="3978442"/>
                <a:gridCol w="2862318"/>
              </a:tblGrid>
              <a:tr h="370840">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Problems</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Reasons</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Advice</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solidFill>
                            <a:srgbClr val="0000FF"/>
                          </a:solidFill>
                          <a:latin typeface="Times New Roman" panose="02020603050405020304" pitchFamily="18" charset="0"/>
                          <a:cs typeface="Times New Roman" panose="02020603050405020304" pitchFamily="18" charset="0"/>
                        </a:rPr>
                        <a:t>Consequences</a:t>
                      </a:r>
                      <a:endParaRPr lang="zh-CN" altLang="en-US" sz="3200" b="1"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3200" b="1" dirty="0" smtClean="0">
                          <a:latin typeface="Times New Roman" panose="02020603050405020304" pitchFamily="18" charset="0"/>
                          <a:cs typeface="Times New Roman" panose="02020603050405020304" pitchFamily="18" charset="0"/>
                        </a:rPr>
                        <a:t>Get short-sighted (</a:t>
                      </a:r>
                      <a:r>
                        <a:rPr lang="zh-CN" altLang="en-US" sz="3200" b="1" dirty="0" smtClean="0">
                          <a:latin typeface="Times New Roman" panose="02020603050405020304" pitchFamily="18" charset="0"/>
                          <a:cs typeface="Times New Roman" panose="02020603050405020304" pitchFamily="18" charset="0"/>
                        </a:rPr>
                        <a:t>近视的</a:t>
                      </a:r>
                      <a:r>
                        <a:rPr lang="en-US" altLang="zh-CN" sz="3200" b="1" dirty="0" smtClean="0">
                          <a:latin typeface="Times New Roman" panose="02020603050405020304" pitchFamily="18" charset="0"/>
                          <a:cs typeface="Times New Roman" panose="02020603050405020304" pitchFamily="18" charset="0"/>
                        </a:rPr>
                        <a:t>)</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Read books in the sun or in bed</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__________________ (</a:t>
                      </a:r>
                      <a:r>
                        <a:rPr lang="zh-CN" altLang="en-US" sz="3200" b="1" dirty="0" smtClean="0">
                          <a:latin typeface="Times New Roman" panose="02020603050405020304" pitchFamily="18" charset="0"/>
                          <a:cs typeface="Times New Roman" panose="02020603050405020304" pitchFamily="18" charset="0"/>
                        </a:rPr>
                        <a:t>以正确的方式阅读</a:t>
                      </a:r>
                      <a:r>
                        <a:rPr lang="en-US" altLang="zh-CN" sz="3200" b="1" dirty="0" smtClean="0">
                          <a:latin typeface="Times New Roman" panose="02020603050405020304" pitchFamily="18" charset="0"/>
                          <a:cs typeface="Times New Roman" panose="02020603050405020304" pitchFamily="18" charset="0"/>
                        </a:rPr>
                        <a:t>);</a:t>
                      </a:r>
                      <a:endParaRPr lang="en-US" altLang="zh-CN" sz="3200" b="1" dirty="0" smtClean="0">
                        <a:latin typeface="Times New Roman" panose="02020603050405020304" pitchFamily="18" charset="0"/>
                        <a:cs typeface="Times New Roman" panose="02020603050405020304" pitchFamily="18" charset="0"/>
                      </a:endParaRPr>
                    </a:p>
                    <a:p>
                      <a:r>
                        <a:rPr lang="en-US" altLang="zh-CN" sz="3200" b="1" dirty="0" smtClean="0">
                          <a:latin typeface="Times New Roman" panose="02020603050405020304" pitchFamily="18" charset="0"/>
                          <a:cs typeface="Times New Roman" panose="02020603050405020304" pitchFamily="18" charset="0"/>
                        </a:rPr>
                        <a:t>Wear the right glasses.</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His / Her eyesight (</a:t>
                      </a:r>
                      <a:r>
                        <a:rPr lang="zh-CN" altLang="en-US" sz="3200" b="1" dirty="0" smtClean="0">
                          <a:latin typeface="Times New Roman" panose="02020603050405020304" pitchFamily="18" charset="0"/>
                          <a:cs typeface="Times New Roman" panose="02020603050405020304" pitchFamily="18" charset="0"/>
                        </a:rPr>
                        <a:t>视力</a:t>
                      </a:r>
                      <a:r>
                        <a:rPr lang="en-US" altLang="zh-CN" sz="3200" b="1" dirty="0" smtClean="0">
                          <a:latin typeface="Times New Roman" panose="02020603050405020304" pitchFamily="18" charset="0"/>
                          <a:cs typeface="Times New Roman" panose="02020603050405020304" pitchFamily="18" charset="0"/>
                        </a:rPr>
                        <a:t>) will not get worse.</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3200" b="1" dirty="0" smtClean="0">
                          <a:latin typeface="Times New Roman" panose="02020603050405020304" pitchFamily="18" charset="0"/>
                          <a:cs typeface="Times New Roman" panose="02020603050405020304" pitchFamily="18" charset="0"/>
                        </a:rPr>
                        <a:t>Get heavy</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Eat too much junk food and hardly exercise</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dirty="0" smtClean="0">
                          <a:latin typeface="Times New Roman" panose="02020603050405020304" pitchFamily="18" charset="0"/>
                          <a:cs typeface="Times New Roman" panose="02020603050405020304" pitchFamily="18" charset="0"/>
                        </a:rPr>
                        <a:t>Don’t use pocket money (</a:t>
                      </a:r>
                      <a:r>
                        <a:rPr lang="zh-CN" altLang="en-US" sz="3200" b="1" dirty="0" smtClean="0">
                          <a:latin typeface="Times New Roman" panose="02020603050405020304" pitchFamily="18" charset="0"/>
                          <a:cs typeface="Times New Roman" panose="02020603050405020304" pitchFamily="18" charset="0"/>
                        </a:rPr>
                        <a:t>零花钱</a:t>
                      </a:r>
                      <a:r>
                        <a:rPr lang="en-US" altLang="zh-CN" sz="3200" b="1" dirty="0" smtClean="0">
                          <a:latin typeface="Times New Roman" panose="02020603050405020304" pitchFamily="18" charset="0"/>
                          <a:cs typeface="Times New Roman" panose="02020603050405020304" pitchFamily="18" charset="0"/>
                        </a:rPr>
                        <a:t>) to buy snacks (</a:t>
                      </a:r>
                      <a:r>
                        <a:rPr lang="zh-CN" altLang="en-US" sz="3200" b="1" dirty="0" smtClean="0">
                          <a:latin typeface="Times New Roman" panose="02020603050405020304" pitchFamily="18" charset="0"/>
                          <a:cs typeface="Times New Roman" panose="02020603050405020304" pitchFamily="18" charset="0"/>
                        </a:rPr>
                        <a:t>零食</a:t>
                      </a:r>
                      <a:r>
                        <a:rPr lang="en-US" altLang="zh-CN" sz="3200" b="1" dirty="0" smtClean="0">
                          <a:latin typeface="Times New Roman" panose="02020603050405020304" pitchFamily="18" charset="0"/>
                          <a:cs typeface="Times New Roman" panose="02020603050405020304" pitchFamily="18" charset="0"/>
                        </a:rPr>
                        <a:t>) but to buy something useful; ____________</a:t>
                      </a:r>
                      <a:endParaRPr lang="en-US" altLang="zh-CN" sz="3200" b="1" dirty="0" smtClean="0">
                        <a:latin typeface="Times New Roman" panose="02020603050405020304" pitchFamily="18" charset="0"/>
                        <a:cs typeface="Times New Roman" panose="02020603050405020304" pitchFamily="18" charset="0"/>
                      </a:endParaRPr>
                    </a:p>
                    <a:p>
                      <a:r>
                        <a:rPr lang="en-US" altLang="zh-CN" sz="3200" b="1" dirty="0" smtClean="0">
                          <a:latin typeface="Times New Roman" panose="02020603050405020304" pitchFamily="18" charset="0"/>
                          <a:cs typeface="Times New Roman" panose="02020603050405020304" pitchFamily="18" charset="0"/>
                        </a:rPr>
                        <a:t>__________________</a:t>
                      </a:r>
                      <a:endParaRPr lang="en-US" altLang="zh-CN" sz="3200" b="1" dirty="0" smtClean="0">
                        <a:latin typeface="Times New Roman" panose="02020603050405020304" pitchFamily="18" charset="0"/>
                        <a:cs typeface="Times New Roman" panose="02020603050405020304" pitchFamily="18" charset="0"/>
                      </a:endParaRPr>
                    </a:p>
                    <a:p>
                      <a:r>
                        <a:rPr lang="en-US" altLang="zh-CN" sz="3200" b="1" dirty="0" smtClean="0">
                          <a:latin typeface="Times New Roman" panose="02020603050405020304" pitchFamily="18" charset="0"/>
                          <a:cs typeface="Times New Roman" panose="02020603050405020304" pitchFamily="18" charset="0"/>
                        </a:rPr>
                        <a:t>_____ (</a:t>
                      </a:r>
                      <a:r>
                        <a:rPr lang="zh-CN" altLang="en-US" sz="3200" b="1" dirty="0" smtClean="0">
                          <a:latin typeface="Times New Roman" panose="02020603050405020304" pitchFamily="18" charset="0"/>
                          <a:cs typeface="Times New Roman" panose="02020603050405020304" pitchFamily="18" charset="0"/>
                        </a:rPr>
                        <a:t>每天做运动</a:t>
                      </a:r>
                      <a:r>
                        <a:rPr lang="en-US" altLang="zh-CN" sz="3200" b="1" dirty="0" smtClean="0">
                          <a:latin typeface="Times New Roman" panose="02020603050405020304" pitchFamily="18" charset="0"/>
                          <a:cs typeface="Times New Roman" panose="02020603050405020304" pitchFamily="18" charset="0"/>
                        </a:rPr>
                        <a:t>).</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3200" b="1" smtClean="0">
                          <a:latin typeface="Times New Roman" panose="02020603050405020304" pitchFamily="18" charset="0"/>
                          <a:cs typeface="Times New Roman" panose="02020603050405020304" pitchFamily="18" charset="0"/>
                        </a:rPr>
                        <a:t>He / She </a:t>
                      </a:r>
                      <a:r>
                        <a:rPr lang="en-US" altLang="zh-CN" sz="3200" b="1" dirty="0" smtClean="0">
                          <a:latin typeface="Times New Roman" panose="02020603050405020304" pitchFamily="18" charset="0"/>
                          <a:cs typeface="Times New Roman" panose="02020603050405020304" pitchFamily="18" charset="0"/>
                        </a:rPr>
                        <a:t>will get healthy.</a:t>
                      </a:r>
                      <a:endParaRPr lang="zh-CN" altLang="en-US" sz="3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矩形 1"/>
          <p:cNvSpPr/>
          <p:nvPr/>
        </p:nvSpPr>
        <p:spPr>
          <a:xfrm>
            <a:off x="5087888" y="980728"/>
            <a:ext cx="3728906" cy="584775"/>
          </a:xfrm>
          <a:prstGeom prst="rect">
            <a:avLst/>
          </a:prstGeom>
        </p:spPr>
        <p:txBody>
          <a:bodyPr wrap="none">
            <a:spAutoFit/>
          </a:bodyPr>
          <a:lstStyle/>
          <a:p>
            <a:r>
              <a:rPr lang="en-US" altLang="zh-CN" b="1" dirty="0">
                <a:solidFill>
                  <a:srgbClr val="FF0000"/>
                </a:solidFill>
              </a:rPr>
              <a:t>Read in a right way </a:t>
            </a:r>
            <a:endParaRPr lang="zh-CN" altLang="en-US" b="1" dirty="0">
              <a:solidFill>
                <a:srgbClr val="FF0000"/>
              </a:solidFill>
            </a:endParaRPr>
          </a:p>
        </p:txBody>
      </p:sp>
      <p:sp>
        <p:nvSpPr>
          <p:cNvPr id="4" name="矩形 3"/>
          <p:cNvSpPr/>
          <p:nvPr/>
        </p:nvSpPr>
        <p:spPr>
          <a:xfrm>
            <a:off x="5015880" y="5013176"/>
            <a:ext cx="4176464" cy="1477328"/>
          </a:xfrm>
          <a:prstGeom prst="rect">
            <a:avLst/>
          </a:prstGeom>
        </p:spPr>
        <p:txBody>
          <a:bodyPr wrap="square">
            <a:spAutoFit/>
          </a:bodyPr>
          <a:lstStyle/>
          <a:p>
            <a:r>
              <a:rPr lang="en-US" altLang="zh-CN" sz="3000" b="1" dirty="0">
                <a:solidFill>
                  <a:srgbClr val="FF0000"/>
                </a:solidFill>
              </a:rPr>
              <a:t> </a:t>
            </a:r>
            <a:r>
              <a:rPr lang="en-US" altLang="zh-CN" sz="3000" b="1" dirty="0" smtClean="0">
                <a:solidFill>
                  <a:srgbClr val="FF0000"/>
                </a:solidFill>
              </a:rPr>
              <a:t>           Do/Take exercise</a:t>
            </a:r>
            <a:endParaRPr lang="en-US" altLang="zh-CN" sz="3000" b="1" dirty="0" smtClean="0">
              <a:solidFill>
                <a:srgbClr val="FF0000"/>
              </a:solidFill>
            </a:endParaRPr>
          </a:p>
          <a:p>
            <a:r>
              <a:rPr lang="en-US" altLang="zh-CN" sz="3000" b="1" dirty="0" smtClean="0">
                <a:solidFill>
                  <a:srgbClr val="FF0000"/>
                </a:solidFill>
              </a:rPr>
              <a:t>/Do/ Play </a:t>
            </a:r>
            <a:r>
              <a:rPr lang="en-US" altLang="zh-CN" sz="3000" b="1" dirty="0">
                <a:solidFill>
                  <a:srgbClr val="FF0000"/>
                </a:solidFill>
              </a:rPr>
              <a:t>sports every </a:t>
            </a:r>
            <a:r>
              <a:rPr lang="en-US" altLang="zh-CN" sz="3000" b="1" dirty="0" smtClean="0">
                <a:solidFill>
                  <a:srgbClr val="FF0000"/>
                </a:solidFill>
              </a:rPr>
              <a:t> day</a:t>
            </a:r>
            <a:endParaRPr lang="zh-CN" altLang="en-US" sz="3000" b="1" dirty="0">
              <a:solidFill>
                <a:srgbClr val="FF0000"/>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83432" y="836712"/>
            <a:ext cx="9721080" cy="4819781"/>
          </a:xfrm>
          <a:prstGeom prst="rect">
            <a:avLst/>
          </a:prstGeom>
        </p:spPr>
        <p:txBody>
          <a:bodyPr wrap="square">
            <a:spAutoFit/>
          </a:bodyPr>
          <a:lstStyle/>
          <a:p>
            <a:pPr>
              <a:lnSpc>
                <a:spcPct val="120000"/>
              </a:lnSpc>
            </a:pPr>
            <a:r>
              <a:rPr lang="en-US" altLang="zh-CN" b="1" dirty="0"/>
              <a:t>◆</a:t>
            </a:r>
            <a:r>
              <a:rPr lang="zh-CN" altLang="en-US" b="1" dirty="0" smtClean="0"/>
              <a:t>句型</a:t>
            </a:r>
            <a:endParaRPr lang="zh-CN" altLang="en-US" b="1" dirty="0"/>
          </a:p>
          <a:p>
            <a:pPr>
              <a:lnSpc>
                <a:spcPct val="120000"/>
              </a:lnSpc>
            </a:pPr>
            <a:r>
              <a:rPr lang="en-US" altLang="zh-CN" b="1" dirty="0"/>
              <a:t>• </a:t>
            </a:r>
            <a:r>
              <a:rPr lang="en-US" altLang="zh-CN" b="1" dirty="0" smtClean="0"/>
              <a:t>I’d </a:t>
            </a:r>
            <a:r>
              <a:rPr lang="en-US" altLang="zh-CN" b="1" dirty="0"/>
              <a:t>like to give ... some advice</a:t>
            </a:r>
            <a:r>
              <a:rPr lang="en-US" altLang="zh-CN" b="1" dirty="0" smtClean="0"/>
              <a:t>.</a:t>
            </a:r>
            <a:endParaRPr lang="en-US" altLang="zh-CN" b="1" dirty="0"/>
          </a:p>
          <a:p>
            <a:pPr>
              <a:lnSpc>
                <a:spcPct val="120000"/>
              </a:lnSpc>
            </a:pPr>
            <a:r>
              <a:rPr lang="en-US" altLang="zh-CN" b="1" dirty="0"/>
              <a:t>• I think he / she should </a:t>
            </a:r>
            <a:r>
              <a:rPr lang="en-US" altLang="zh-CN" b="1" dirty="0" smtClean="0"/>
              <a:t>...</a:t>
            </a:r>
            <a:endParaRPr lang="en-US" altLang="zh-CN" b="1" dirty="0"/>
          </a:p>
          <a:p>
            <a:pPr>
              <a:lnSpc>
                <a:spcPct val="120000"/>
              </a:lnSpc>
            </a:pPr>
            <a:r>
              <a:rPr lang="en-US" altLang="zh-CN" b="1" dirty="0"/>
              <a:t>• If he / she ..., he / she will </a:t>
            </a:r>
            <a:r>
              <a:rPr lang="en-US" altLang="zh-CN" b="1" dirty="0" smtClean="0"/>
              <a:t>...</a:t>
            </a:r>
            <a:endParaRPr lang="en-US" altLang="zh-CN" b="1" dirty="0"/>
          </a:p>
          <a:p>
            <a:pPr>
              <a:lnSpc>
                <a:spcPct val="120000"/>
              </a:lnSpc>
            </a:pPr>
            <a:r>
              <a:rPr lang="en-US" altLang="zh-CN" b="1" dirty="0"/>
              <a:t>• If he / she takes / follows my advice, he / she will </a:t>
            </a:r>
            <a:r>
              <a:rPr lang="en-US" altLang="zh-CN" b="1" dirty="0" smtClean="0"/>
              <a:t>...</a:t>
            </a:r>
            <a:endParaRPr lang="en-US" altLang="zh-CN" b="1" dirty="0"/>
          </a:p>
          <a:p>
            <a:pPr>
              <a:lnSpc>
                <a:spcPct val="120000"/>
              </a:lnSpc>
            </a:pPr>
            <a:r>
              <a:rPr lang="en-US" altLang="zh-CN" b="1" dirty="0"/>
              <a:t>• Why not </a:t>
            </a:r>
            <a:r>
              <a:rPr lang="en-US" altLang="zh-CN" b="1" dirty="0" smtClean="0"/>
              <a:t>...?</a:t>
            </a:r>
            <a:endParaRPr lang="en-US" altLang="zh-CN" b="1" dirty="0"/>
          </a:p>
          <a:p>
            <a:pPr>
              <a:lnSpc>
                <a:spcPct val="120000"/>
              </a:lnSpc>
            </a:pPr>
            <a:r>
              <a:rPr lang="en-US" altLang="zh-CN" b="1" dirty="0"/>
              <a:t>• He / </a:t>
            </a:r>
            <a:r>
              <a:rPr lang="en-US" altLang="zh-CN" b="1" dirty="0" smtClean="0"/>
              <a:t>She’d </a:t>
            </a:r>
            <a:r>
              <a:rPr lang="en-US" altLang="zh-CN" b="1" dirty="0"/>
              <a:t>better </a:t>
            </a:r>
            <a:r>
              <a:rPr lang="en-US" altLang="zh-CN" b="1" dirty="0" smtClean="0"/>
              <a:t>...</a:t>
            </a:r>
            <a:endParaRPr lang="en-US" altLang="zh-CN" b="1" dirty="0"/>
          </a:p>
          <a:p>
            <a:pPr>
              <a:lnSpc>
                <a:spcPct val="120000"/>
              </a:lnSpc>
            </a:pPr>
            <a:r>
              <a:rPr lang="en-US" altLang="zh-CN" b="1" dirty="0"/>
              <a:t>• It's better for him / her to ...</a:t>
            </a:r>
            <a:endParaRPr lang="zh-CN" altLang="en-US" b="1"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695400" y="1802450"/>
            <a:ext cx="1101722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b="1" dirty="0"/>
              <a:t>My friend Jenny has a problem. </a:t>
            </a:r>
            <a:r>
              <a:rPr kumimoji="1" lang="en-US" altLang="zh-CN" b="1" dirty="0" smtClean="0"/>
              <a:t>She has too much homework and she doesn’t know how to plan her time well. I think she should make a plan for doing her homework every day. If she can use some free time between classes and if she works on her homework as soon as she gets home, I think she will be able to deal with her heavy homework load.</a:t>
            </a:r>
            <a:endParaRPr kumimoji="1" lang="en-US" altLang="zh-CN"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00" y="764704"/>
            <a:ext cx="2367638" cy="7697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5363" name="Rectangle 12"/>
          <p:cNvSpPr>
            <a:spLocks noChangeArrowheads="1"/>
          </p:cNvSpPr>
          <p:nvPr/>
        </p:nvSpPr>
        <p:spPr bwMode="auto">
          <a:xfrm>
            <a:off x="824406" y="188640"/>
            <a:ext cx="11161240"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cs typeface="Times New Roman" panose="02020603050405020304" pitchFamily="18" charset="0"/>
              </a:rPr>
              <a:t>Now write your advice for your friend’s second and third problems. Use the structures in 3b to help you.  </a:t>
            </a:r>
            <a:endParaRPr lang="zh-CN" altLang="en-US" b="1" dirty="0">
              <a:solidFill>
                <a:srgbClr val="0000FF"/>
              </a:solidFill>
              <a:latin typeface="Arial" panose="020B0604020202020204" pitchFamily="34" charset="0"/>
              <a:cs typeface="Times New Roman" panose="02020603050405020304" pitchFamily="18"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404664"/>
            <a:ext cx="720080" cy="720080"/>
          </a:xfrm>
          <a:prstGeom prst="rect">
            <a:avLst/>
          </a:prstGeom>
        </p:spPr>
      </p:pic>
      <p:pic>
        <p:nvPicPr>
          <p:cNvPr id="2" name="图片 1"/>
          <p:cNvPicPr>
            <a:picLocks noChangeAspect="1"/>
          </p:cNvPicPr>
          <p:nvPr/>
        </p:nvPicPr>
        <p:blipFill>
          <a:blip r:embed="rId3"/>
          <a:stretch>
            <a:fillRect/>
          </a:stretch>
        </p:blipFill>
        <p:spPr>
          <a:xfrm>
            <a:off x="1559496" y="1556792"/>
            <a:ext cx="9073008" cy="478018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3074" name="Picture 2" descr="ed4d124ad92a6d1dc9366c5e7df66a92"/>
          <p:cNvPicPr>
            <a:picLocks noChangeAspect="1" noChangeArrowheads="1"/>
          </p:cNvPicPr>
          <p:nvPr/>
        </p:nvPicPr>
        <p:blipFill rotWithShape="1">
          <a:blip r:embed="rId2">
            <a:extLst>
              <a:ext uri="{28A0092B-C50C-407E-A947-70E740481C1C}">
                <a14:useLocalDpi xmlns:a14="http://schemas.microsoft.com/office/drawing/2010/main" val="0"/>
              </a:ext>
            </a:extLst>
          </a:blip>
          <a:srcRect l="15145"/>
          <a:stretch>
            <a:fillRect/>
          </a:stretch>
        </p:blipFill>
        <p:spPr bwMode="auto">
          <a:xfrm>
            <a:off x="119336" y="116632"/>
            <a:ext cx="11809312" cy="654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223792" y="1844825"/>
            <a:ext cx="4824536" cy="492443"/>
          </a:xfrm>
          <a:prstGeom prst="rect">
            <a:avLst/>
          </a:prstGeom>
          <a:noFill/>
        </p:spPr>
        <p:txBody>
          <a:bodyPr wrap="square">
            <a:spAutoFit/>
          </a:bodyPr>
          <a:lstStyle/>
          <a:p>
            <a:pPr>
              <a:spcAft>
                <a:spcPts val="0"/>
              </a:spcAft>
            </a:pPr>
            <a:r>
              <a:rPr lang="en-US" altLang="zh-CN" sz="2600" b="1" dirty="0">
                <a:solidFill>
                  <a:srgbClr val="FF0000"/>
                </a:solidFill>
                <a:cs typeface="Times New Roman" panose="02020603050405020304" pitchFamily="18" charset="0"/>
              </a:rPr>
              <a:t>That makes his parents unhappy</a:t>
            </a:r>
            <a:endParaRPr lang="zh-CN" altLang="zh-CN" sz="2600" b="1" dirty="0">
              <a:solidFill>
                <a:srgbClr val="FF0000"/>
              </a:solidFill>
              <a:cs typeface="Times New Roman" panose="02020603050405020304" pitchFamily="18" charset="0"/>
            </a:endParaRPr>
          </a:p>
        </p:txBody>
      </p:sp>
      <p:sp>
        <p:nvSpPr>
          <p:cNvPr id="6" name="矩形 5"/>
          <p:cNvSpPr/>
          <p:nvPr/>
        </p:nvSpPr>
        <p:spPr>
          <a:xfrm>
            <a:off x="6023992" y="2708920"/>
            <a:ext cx="3888432" cy="492443"/>
          </a:xfrm>
          <a:prstGeom prst="rect">
            <a:avLst/>
          </a:prstGeom>
        </p:spPr>
        <p:txBody>
          <a:bodyPr wrap="square">
            <a:spAutoFit/>
          </a:bodyPr>
          <a:lstStyle/>
          <a:p>
            <a:pPr>
              <a:spcAft>
                <a:spcPts val="0"/>
              </a:spcAft>
            </a:pPr>
            <a:r>
              <a:rPr lang="en-US" altLang="zh-CN" sz="2600" b="1" dirty="0">
                <a:solidFill>
                  <a:srgbClr val="FF0000"/>
                </a:solidFill>
                <a:cs typeface="Times New Roman" panose="02020603050405020304" pitchFamily="18" charset="0"/>
              </a:rPr>
              <a:t>If he keeps his promise</a:t>
            </a:r>
            <a:endParaRPr lang="zh-CN" altLang="zh-CN" sz="2600" b="1" dirty="0">
              <a:solidFill>
                <a:srgbClr val="FF0000"/>
              </a:solidFill>
              <a:cs typeface="Times New Roman" panose="02020603050405020304" pitchFamily="18" charset="0"/>
            </a:endParaRPr>
          </a:p>
        </p:txBody>
      </p:sp>
      <p:sp>
        <p:nvSpPr>
          <p:cNvPr id="7" name="矩形 6"/>
          <p:cNvSpPr/>
          <p:nvPr/>
        </p:nvSpPr>
        <p:spPr>
          <a:xfrm>
            <a:off x="1991544" y="4592741"/>
            <a:ext cx="6025954" cy="492443"/>
          </a:xfrm>
          <a:prstGeom prst="rect">
            <a:avLst/>
          </a:prstGeom>
          <a:solidFill>
            <a:schemeClr val="bg1"/>
          </a:solidFill>
        </p:spPr>
        <p:txBody>
          <a:bodyPr wrap="square">
            <a:spAutoFit/>
          </a:bodyPr>
          <a:lstStyle/>
          <a:p>
            <a:pPr>
              <a:spcAft>
                <a:spcPts val="0"/>
              </a:spcAft>
            </a:pPr>
            <a:r>
              <a:rPr lang="en-US" altLang="zh-CN" sz="2600" b="1" dirty="0">
                <a:solidFill>
                  <a:srgbClr val="FF0000"/>
                </a:solidFill>
                <a:cs typeface="Times New Roman" panose="02020603050405020304" pitchFamily="18" charset="0"/>
              </a:rPr>
              <a:t>He is afraid to talk to his teacher about it</a:t>
            </a:r>
            <a:endParaRPr lang="zh-CN" altLang="zh-CN" sz="2600" b="1" dirty="0">
              <a:solidFill>
                <a:srgbClr val="FF0000"/>
              </a:solidFill>
              <a:cs typeface="Times New Roman" panose="02020603050405020304" pitchFamily="18" charset="0"/>
            </a:endParaRPr>
          </a:p>
        </p:txBody>
      </p:sp>
      <p:sp>
        <p:nvSpPr>
          <p:cNvPr id="8" name="矩形 7"/>
          <p:cNvSpPr/>
          <p:nvPr/>
        </p:nvSpPr>
        <p:spPr>
          <a:xfrm>
            <a:off x="8688288" y="5013176"/>
            <a:ext cx="3168351" cy="492443"/>
          </a:xfrm>
          <a:prstGeom prst="rect">
            <a:avLst/>
          </a:prstGeom>
        </p:spPr>
        <p:txBody>
          <a:bodyPr wrap="square">
            <a:spAutoFit/>
          </a:bodyPr>
          <a:lstStyle/>
          <a:p>
            <a:pPr>
              <a:spcAft>
                <a:spcPts val="0"/>
              </a:spcAft>
            </a:pPr>
            <a:r>
              <a:rPr lang="en-US" altLang="zh-CN" sz="2600" b="1" dirty="0">
                <a:solidFill>
                  <a:srgbClr val="FF0000"/>
                </a:solidFill>
                <a:cs typeface="Times New Roman" panose="02020603050405020304" pitchFamily="18" charset="0"/>
              </a:rPr>
              <a:t>If his </a:t>
            </a:r>
            <a:r>
              <a:rPr lang="en-US" altLang="zh-CN" sz="2600" b="1" dirty="0" smtClean="0">
                <a:solidFill>
                  <a:srgbClr val="FF0000"/>
                </a:solidFill>
                <a:cs typeface="Times New Roman" panose="02020603050405020304" pitchFamily="18" charset="0"/>
              </a:rPr>
              <a:t>teacher knows</a:t>
            </a:r>
            <a:endParaRPr lang="zh-CN" altLang="zh-CN" sz="2600" b="1" dirty="0">
              <a:solidFill>
                <a:srgbClr val="FF0000"/>
              </a:solidFill>
              <a:cs typeface="Times New Roman" panose="02020603050405020304" pitchFamily="18" charset="0"/>
            </a:endParaRPr>
          </a:p>
        </p:txBody>
      </p:sp>
      <p:sp>
        <p:nvSpPr>
          <p:cNvPr id="9" name="矩形 8"/>
          <p:cNvSpPr/>
          <p:nvPr/>
        </p:nvSpPr>
        <p:spPr>
          <a:xfrm>
            <a:off x="1582214" y="5445224"/>
            <a:ext cx="3865714" cy="492443"/>
          </a:xfrm>
          <a:prstGeom prst="rect">
            <a:avLst/>
          </a:prstGeom>
          <a:solidFill>
            <a:schemeClr val="bg1"/>
          </a:solidFill>
        </p:spPr>
        <p:txBody>
          <a:bodyPr wrap="square">
            <a:spAutoFit/>
          </a:bodyPr>
          <a:lstStyle/>
          <a:p>
            <a:pPr>
              <a:spcAft>
                <a:spcPts val="0"/>
              </a:spcAft>
            </a:pPr>
            <a:r>
              <a:rPr lang="en-US" altLang="zh-CN" sz="2600" b="1" dirty="0" smtClean="0">
                <a:solidFill>
                  <a:srgbClr val="FF0000"/>
                </a:solidFill>
                <a:cs typeface="Times New Roman" panose="02020603050405020304" pitchFamily="18" charset="0"/>
              </a:rPr>
              <a:t>it</a:t>
            </a:r>
            <a:r>
              <a:rPr lang="en-US" altLang="zh-CN" sz="2600" b="1" dirty="0">
                <a:solidFill>
                  <a:srgbClr val="FF0000"/>
                </a:solidFill>
                <a:cs typeface="Times New Roman" panose="02020603050405020304" pitchFamily="18" charset="0"/>
              </a:rPr>
              <a:t>, he or she will help </a:t>
            </a:r>
            <a:r>
              <a:rPr lang="en-US" altLang="zh-CN" sz="2600" b="1" dirty="0" smtClean="0">
                <a:solidFill>
                  <a:srgbClr val="FF0000"/>
                </a:solidFill>
                <a:cs typeface="Times New Roman" panose="02020603050405020304" pitchFamily="18" charset="0"/>
              </a:rPr>
              <a:t>him</a:t>
            </a:r>
            <a:endParaRPr lang="zh-CN" altLang="zh-CN" sz="2600" b="1" dirty="0">
              <a:solidFill>
                <a:srgbClr val="FF0000"/>
              </a:solidFill>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695400" y="908720"/>
            <a:ext cx="10585176"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b="1" dirty="0" smtClean="0">
                <a:solidFill>
                  <a:srgbClr val="0000FF"/>
                </a:solidFill>
                <a:cs typeface="Times New Roman" panose="02020603050405020304" pitchFamily="18" charset="0"/>
              </a:rPr>
              <a:t>【</a:t>
            </a:r>
            <a:r>
              <a:rPr lang="zh-CN" altLang="en-US" b="1" dirty="0" smtClean="0">
                <a:solidFill>
                  <a:srgbClr val="0000FF"/>
                </a:solidFill>
                <a:cs typeface="Times New Roman" panose="02020603050405020304" pitchFamily="18" charset="0"/>
              </a:rPr>
              <a:t>范文点评</a:t>
            </a:r>
            <a:r>
              <a:rPr lang="en-US" altLang="zh-CN" b="1" dirty="0" smtClean="0">
                <a:solidFill>
                  <a:srgbClr val="0000FF"/>
                </a:solidFill>
                <a:cs typeface="Times New Roman" panose="02020603050405020304" pitchFamily="18" charset="0"/>
              </a:rPr>
              <a:t>】</a:t>
            </a:r>
            <a:endParaRPr lang="zh-CN" altLang="zh-CN" b="1" dirty="0">
              <a:solidFill>
                <a:srgbClr val="0000FF"/>
              </a:solidFill>
              <a:cs typeface="Times New Roman" panose="02020603050405020304" pitchFamily="18" charset="0"/>
            </a:endParaRPr>
          </a:p>
          <a:p>
            <a:pPr marL="446405" indent="-446405">
              <a:lnSpc>
                <a:spcPct val="120000"/>
              </a:lnSpc>
            </a:pPr>
            <a:r>
              <a:rPr lang="en-US" altLang="zh-CN" b="1" dirty="0" smtClean="0">
                <a:cs typeface="Times New Roman" panose="02020603050405020304" pitchFamily="18" charset="0"/>
              </a:rPr>
              <a:t>1</a:t>
            </a:r>
            <a:r>
              <a:rPr lang="en-US" altLang="zh-CN" b="1" dirty="0">
                <a:cs typeface="Times New Roman" panose="02020603050405020304" pitchFamily="18" charset="0"/>
              </a:rPr>
              <a:t>) </a:t>
            </a:r>
            <a:r>
              <a:rPr lang="zh-CN" altLang="zh-CN" b="1" dirty="0">
                <a:cs typeface="Times New Roman" panose="02020603050405020304" pitchFamily="18" charset="0"/>
              </a:rPr>
              <a:t>陈述朋友的问题时可用</a:t>
            </a:r>
            <a:r>
              <a:rPr lang="en-US" altLang="zh-CN" b="1" dirty="0">
                <a:solidFill>
                  <a:srgbClr val="FF0000"/>
                </a:solidFill>
                <a:cs typeface="Times New Roman" panose="02020603050405020304" pitchFamily="18" charset="0"/>
              </a:rPr>
              <a:t>the second one</a:t>
            </a:r>
            <a:r>
              <a:rPr lang="zh-CN" altLang="zh-CN" b="1" dirty="0">
                <a:solidFill>
                  <a:srgbClr val="FF0000"/>
                </a:solidFill>
                <a:cs typeface="Times New Roman" panose="02020603050405020304" pitchFamily="18" charset="0"/>
              </a:rPr>
              <a:t>和</a:t>
            </a:r>
            <a:r>
              <a:rPr lang="en-US" altLang="zh-CN" b="1" dirty="0">
                <a:solidFill>
                  <a:srgbClr val="FF0000"/>
                </a:solidFill>
                <a:cs typeface="Times New Roman" panose="02020603050405020304" pitchFamily="18" charset="0"/>
              </a:rPr>
              <a:t>the third one</a:t>
            </a:r>
            <a:r>
              <a:rPr lang="zh-CN" altLang="zh-CN" b="1" dirty="0">
                <a:solidFill>
                  <a:srgbClr val="FF0000"/>
                </a:solidFill>
                <a:cs typeface="Times New Roman" panose="02020603050405020304" pitchFamily="18" charset="0"/>
              </a:rPr>
              <a:t>来罗列这两个问题</a:t>
            </a:r>
            <a:r>
              <a:rPr lang="zh-CN" altLang="zh-CN" b="1" dirty="0">
                <a:cs typeface="Times New Roman" panose="02020603050405020304" pitchFamily="18" charset="0"/>
              </a:rPr>
              <a:t>，并体现这两个问题之间的顺序关系。</a:t>
            </a:r>
            <a:endParaRPr lang="zh-CN" altLang="zh-CN" b="1" dirty="0">
              <a:cs typeface="Times New Roman" panose="02020603050405020304" pitchFamily="18" charset="0"/>
            </a:endParaRPr>
          </a:p>
          <a:p>
            <a:pPr marL="446405" indent="-446405">
              <a:lnSpc>
                <a:spcPct val="120000"/>
              </a:lnSpc>
            </a:pPr>
            <a:r>
              <a:rPr lang="en-US" altLang="zh-CN" b="1" dirty="0" smtClean="0">
                <a:cs typeface="Times New Roman" panose="02020603050405020304" pitchFamily="18" charset="0"/>
              </a:rPr>
              <a:t>2</a:t>
            </a:r>
            <a:r>
              <a:rPr lang="en-US" altLang="zh-CN" b="1" dirty="0">
                <a:cs typeface="Times New Roman" panose="02020603050405020304" pitchFamily="18" charset="0"/>
              </a:rPr>
              <a:t>) </a:t>
            </a:r>
            <a:r>
              <a:rPr lang="zh-CN" altLang="zh-CN" b="1" dirty="0">
                <a:cs typeface="Times New Roman" panose="02020603050405020304" pitchFamily="18" charset="0"/>
              </a:rPr>
              <a:t>问题二中的事情导致父母不高兴，在成文时，为避免重复，可用指示照应词</a:t>
            </a:r>
            <a:r>
              <a:rPr lang="en-US" altLang="zh-CN" b="1" dirty="0">
                <a:cs typeface="Times New Roman" panose="02020603050405020304" pitchFamily="18" charset="0"/>
              </a:rPr>
              <a:t>that</a:t>
            </a:r>
            <a:r>
              <a:rPr lang="zh-CN" altLang="zh-CN" b="1" dirty="0">
                <a:cs typeface="Times New Roman" panose="02020603050405020304" pitchFamily="18" charset="0"/>
              </a:rPr>
              <a:t>指代前一句话的内容，这样做不仅使前后句紧密连贯，而且使语言简洁。</a:t>
            </a:r>
            <a:endParaRPr lang="zh-CN" altLang="zh-CN" b="1" dirty="0">
              <a:cs typeface="Times New Roman" panose="02020603050405020304" pitchFamily="18" charset="0"/>
            </a:endParaRPr>
          </a:p>
          <a:p>
            <a:pPr marL="446405" indent="-446405">
              <a:lnSpc>
                <a:spcPct val="120000"/>
              </a:lnSpc>
            </a:pPr>
            <a:r>
              <a:rPr lang="en-US" altLang="zh-CN" b="1" dirty="0" smtClean="0">
                <a:cs typeface="Times New Roman" panose="02020603050405020304" pitchFamily="18" charset="0"/>
              </a:rPr>
              <a:t>3</a:t>
            </a:r>
            <a:r>
              <a:rPr lang="en-US" altLang="zh-CN" b="1" dirty="0">
                <a:cs typeface="Times New Roman" panose="02020603050405020304" pitchFamily="18" charset="0"/>
              </a:rPr>
              <a:t>) </a:t>
            </a:r>
            <a:r>
              <a:rPr lang="zh-CN" altLang="zh-CN" b="1" dirty="0">
                <a:cs typeface="Times New Roman" panose="02020603050405020304" pitchFamily="18" charset="0"/>
              </a:rPr>
              <a:t>使用</a:t>
            </a:r>
            <a:r>
              <a:rPr lang="zh-CN" altLang="zh-CN" b="1" dirty="0">
                <a:solidFill>
                  <a:srgbClr val="FF0000"/>
                </a:solidFill>
                <a:cs typeface="Times New Roman" panose="02020603050405020304" pitchFamily="18" charset="0"/>
              </a:rPr>
              <a:t>平行结构</a:t>
            </a:r>
            <a:r>
              <a:rPr lang="en-US" altLang="zh-CN" b="1" dirty="0">
                <a:solidFill>
                  <a:srgbClr val="FF0000"/>
                </a:solidFill>
                <a:cs typeface="Times New Roman" panose="02020603050405020304" pitchFamily="18" charset="0"/>
              </a:rPr>
              <a:t>I think he should ... </a:t>
            </a:r>
            <a:r>
              <a:rPr lang="zh-CN" altLang="zh-CN" b="1" dirty="0">
                <a:cs typeface="Times New Roman" panose="02020603050405020304" pitchFamily="18" charset="0"/>
              </a:rPr>
              <a:t>及</a:t>
            </a:r>
            <a:r>
              <a:rPr lang="en-US" altLang="zh-CN" b="1" dirty="0">
                <a:solidFill>
                  <a:srgbClr val="FF0000"/>
                </a:solidFill>
                <a:cs typeface="Times New Roman" panose="02020603050405020304" pitchFamily="18" charset="0"/>
              </a:rPr>
              <a:t>If ..., ... will ... </a:t>
            </a:r>
            <a:r>
              <a:rPr lang="zh-CN" altLang="zh-CN" b="1" dirty="0">
                <a:cs typeface="Times New Roman" panose="02020603050405020304" pitchFamily="18" charset="0"/>
              </a:rPr>
              <a:t>能使文章节奏匀称，使上下文成为有机统一体。</a:t>
            </a:r>
            <a:endParaRPr lang="zh-CN" altLang="zh-CN" b="1" dirty="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74758" y="1844824"/>
            <a:ext cx="11305256"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ct val="125000"/>
              </a:lnSpc>
              <a:defRPr b="1">
                <a:cs typeface="Times New Roman" panose="02020603050405020304" pitchFamily="18"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t>     My friend also has two other problems.</a:t>
            </a:r>
            <a:endParaRPr lang="zh-CN" altLang="zh-CN" dirty="0"/>
          </a:p>
          <a:p>
            <a:r>
              <a:rPr lang="en-US" altLang="zh-CN" dirty="0"/>
              <a:t>     The second one: In his free time he always plays computer games and </a:t>
            </a:r>
            <a:r>
              <a:rPr lang="en-US" altLang="zh-CN" dirty="0" smtClean="0"/>
              <a:t>doesn’t </a:t>
            </a:r>
            <a:r>
              <a:rPr lang="en-US" altLang="zh-CN" dirty="0"/>
              <a:t>do </a:t>
            </a:r>
            <a:r>
              <a:rPr lang="en-US" altLang="zh-CN" dirty="0" smtClean="0"/>
              <a:t>sports. That</a:t>
            </a:r>
            <a:r>
              <a:rPr lang="en-US" altLang="zh-CN" dirty="0"/>
              <a:t> makes his parents unhappy. I think he should promise his parents that he will play computer games only once a week. If he keeps his promise, </a:t>
            </a:r>
            <a:r>
              <a:rPr lang="en-US" altLang="zh-CN" dirty="0" smtClean="0"/>
              <a:t>his parents will understand </a:t>
            </a:r>
            <a:r>
              <a:rPr lang="en-US" altLang="zh-CN" dirty="0"/>
              <a:t>him</a:t>
            </a:r>
            <a:r>
              <a:rPr lang="en-US" altLang="zh-CN" dirty="0" smtClean="0"/>
              <a:t>.</a:t>
            </a:r>
            <a:endParaRPr lang="zh-CN"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60" y="1052736"/>
            <a:ext cx="2245470" cy="7300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199456" y="1484784"/>
            <a:ext cx="964907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ct val="125000"/>
              </a:lnSpc>
              <a:defRPr b="1">
                <a:cs typeface="Times New Roman" panose="02020603050405020304" pitchFamily="18"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t> </a:t>
            </a:r>
            <a:r>
              <a:rPr lang="en-US" altLang="zh-CN" dirty="0" smtClean="0"/>
              <a:t>  The </a:t>
            </a:r>
            <a:r>
              <a:rPr lang="en-US" altLang="zh-CN" dirty="0"/>
              <a:t>third one: Although he works hard at all subjects, he </a:t>
            </a:r>
            <a:r>
              <a:rPr lang="en-US" altLang="zh-CN" dirty="0" smtClean="0"/>
              <a:t>doesn’t </a:t>
            </a:r>
            <a:r>
              <a:rPr lang="en-US" altLang="zh-CN" dirty="0"/>
              <a:t>get good grades. </a:t>
            </a:r>
            <a:r>
              <a:rPr lang="en-US" altLang="zh-CN" dirty="0" smtClean="0"/>
              <a:t>He </a:t>
            </a:r>
            <a:r>
              <a:rPr lang="en-US" altLang="zh-CN" dirty="0"/>
              <a:t>is afraid to talk to his teacher about it. I think he should tell his teacher his problem. If his teacher knows it, he or she will help him find out </a:t>
            </a:r>
            <a:r>
              <a:rPr lang="en-US" altLang="zh-CN" dirty="0" smtClean="0"/>
              <a:t>what’s </a:t>
            </a:r>
            <a:r>
              <a:rPr lang="en-US" altLang="zh-CN" dirty="0"/>
              <a:t>wrong with him and help him solve the problem.</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1988" name="Rectangle 4"/>
          <p:cNvSpPr>
            <a:spLocks noChangeArrowheads="1"/>
          </p:cNvSpPr>
          <p:nvPr/>
        </p:nvSpPr>
        <p:spPr bwMode="auto">
          <a:xfrm>
            <a:off x="767408" y="260648"/>
            <a:ext cx="1008112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b="1" dirty="0" smtClean="0"/>
              <a:t>7</a:t>
            </a:r>
            <a:r>
              <a:rPr kumimoji="1" lang="en-US" altLang="zh-CN" b="1" dirty="0"/>
              <a:t>. </a:t>
            </a:r>
            <a:r>
              <a:rPr kumimoji="1" lang="zh-CN" altLang="en-US" b="1" dirty="0"/>
              <a:t>分享我的问题 </a:t>
            </a:r>
            <a:r>
              <a:rPr kumimoji="1" lang="en-US" altLang="zh-CN" b="1" dirty="0" smtClean="0"/>
              <a:t>_______________________</a:t>
            </a:r>
            <a:endParaRPr kumimoji="1" lang="en-US" altLang="zh-CN" b="1" dirty="0"/>
          </a:p>
          <a:p>
            <a:pPr>
              <a:lnSpc>
                <a:spcPct val="120000"/>
              </a:lnSpc>
            </a:pPr>
            <a:r>
              <a:rPr kumimoji="1" lang="en-US" altLang="zh-CN" b="1" dirty="0"/>
              <a:t>8. </a:t>
            </a:r>
            <a:r>
              <a:rPr kumimoji="1" lang="zh-CN" altLang="en-US" b="1" dirty="0"/>
              <a:t>逃避问题 </a:t>
            </a:r>
            <a:r>
              <a:rPr kumimoji="1" lang="en-US" altLang="zh-CN" b="1" dirty="0"/>
              <a:t>___________________________</a:t>
            </a:r>
            <a:endParaRPr kumimoji="1" lang="en-US" altLang="zh-CN" b="1" dirty="0"/>
          </a:p>
          <a:p>
            <a:pPr>
              <a:lnSpc>
                <a:spcPct val="120000"/>
              </a:lnSpc>
            </a:pPr>
            <a:r>
              <a:rPr kumimoji="1" lang="en-US" altLang="zh-CN" b="1" dirty="0"/>
              <a:t>9. </a:t>
            </a:r>
            <a:r>
              <a:rPr kumimoji="1" lang="zh-CN" altLang="en-US" b="1" dirty="0"/>
              <a:t>将</a:t>
            </a:r>
            <a:r>
              <a:rPr kumimoji="1" lang="en-US" altLang="zh-CN" b="1" dirty="0">
                <a:latin typeface="+mj-ea"/>
                <a:ea typeface="+mj-ea"/>
              </a:rPr>
              <a:t>……</a:t>
            </a:r>
            <a:r>
              <a:rPr kumimoji="1" lang="zh-CN" altLang="en-US" b="1" dirty="0"/>
              <a:t>分成两半  </a:t>
            </a:r>
            <a:r>
              <a:rPr kumimoji="1" lang="en-US" altLang="zh-CN" b="1" dirty="0" smtClean="0"/>
              <a:t>_____________________</a:t>
            </a:r>
            <a:endParaRPr kumimoji="1" lang="en-US" altLang="zh-CN" b="1" dirty="0"/>
          </a:p>
          <a:p>
            <a:pPr>
              <a:lnSpc>
                <a:spcPct val="120000"/>
              </a:lnSpc>
            </a:pPr>
            <a:r>
              <a:rPr kumimoji="1" lang="en-US" altLang="zh-CN" b="1" dirty="0"/>
              <a:t>10. </a:t>
            </a:r>
            <a:r>
              <a:rPr kumimoji="1" lang="zh-CN" altLang="en-US" b="1" dirty="0"/>
              <a:t>有时候他们在学业上出现问题。</a:t>
            </a:r>
            <a:endParaRPr kumimoji="1" lang="en-US" altLang="zh-CN" b="1" dirty="0"/>
          </a:p>
          <a:p>
            <a:pPr>
              <a:lnSpc>
                <a:spcPct val="120000"/>
              </a:lnSpc>
            </a:pPr>
            <a:r>
              <a:rPr kumimoji="1" lang="en-US" altLang="zh-CN" b="1" dirty="0"/>
              <a:t>     </a:t>
            </a:r>
            <a:r>
              <a:rPr kumimoji="1" lang="en-US" altLang="zh-CN" b="1" dirty="0" smtClean="0"/>
              <a:t>_____________________________________________</a:t>
            </a:r>
            <a:endParaRPr kumimoji="1" lang="en-US" altLang="zh-CN" b="1" dirty="0"/>
          </a:p>
        </p:txBody>
      </p:sp>
      <p:sp>
        <p:nvSpPr>
          <p:cNvPr id="11" name="Text Box 7"/>
          <p:cNvSpPr txBox="1">
            <a:spLocks noChangeArrowheads="1"/>
          </p:cNvSpPr>
          <p:nvPr/>
        </p:nvSpPr>
        <p:spPr bwMode="auto">
          <a:xfrm>
            <a:off x="3954313" y="260648"/>
            <a:ext cx="37258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share my problems</a:t>
            </a:r>
            <a:endParaRPr lang="en-US" altLang="zh-CN" b="1" dirty="0">
              <a:solidFill>
                <a:srgbClr val="FF0000"/>
              </a:solidFill>
              <a:cs typeface="Times New Roman" panose="02020603050405020304" pitchFamily="18" charset="0"/>
            </a:endParaRPr>
          </a:p>
        </p:txBody>
      </p:sp>
      <p:sp>
        <p:nvSpPr>
          <p:cNvPr id="12" name="Text Box 4"/>
          <p:cNvSpPr txBox="1">
            <a:spLocks noChangeArrowheads="1"/>
          </p:cNvSpPr>
          <p:nvPr/>
        </p:nvSpPr>
        <p:spPr bwMode="auto">
          <a:xfrm>
            <a:off x="2949202" y="854113"/>
            <a:ext cx="5256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run away from the problems</a:t>
            </a:r>
            <a:endParaRPr lang="en-US" altLang="zh-CN" b="1" dirty="0">
              <a:solidFill>
                <a:srgbClr val="FF0000"/>
              </a:solidFill>
              <a:cs typeface="Times New Roman" panose="02020603050405020304" pitchFamily="18" charset="0"/>
            </a:endParaRPr>
          </a:p>
        </p:txBody>
      </p:sp>
      <p:sp>
        <p:nvSpPr>
          <p:cNvPr id="3" name="Text Box 4"/>
          <p:cNvSpPr txBox="1">
            <a:spLocks noChangeArrowheads="1"/>
          </p:cNvSpPr>
          <p:nvPr/>
        </p:nvSpPr>
        <p:spPr bwMode="auto">
          <a:xfrm>
            <a:off x="4331369" y="1451895"/>
            <a:ext cx="25567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cut … in half</a:t>
            </a:r>
            <a:endParaRPr lang="en-US" altLang="zh-CN" b="1" dirty="0">
              <a:solidFill>
                <a:srgbClr val="FF0000"/>
              </a:solidFill>
              <a:cs typeface="Times New Roman" panose="02020603050405020304" pitchFamily="18" charset="0"/>
            </a:endParaRPr>
          </a:p>
        </p:txBody>
      </p:sp>
      <p:sp>
        <p:nvSpPr>
          <p:cNvPr id="4" name="Text Box 6"/>
          <p:cNvSpPr txBox="1">
            <a:spLocks noChangeArrowheads="1"/>
          </p:cNvSpPr>
          <p:nvPr/>
        </p:nvSpPr>
        <p:spPr bwMode="auto">
          <a:xfrm>
            <a:off x="1293148" y="2559633"/>
            <a:ext cx="9677711"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Sometimes they have problems with their schoolwork. </a:t>
            </a:r>
            <a:endParaRPr lang="en-US" altLang="zh-CN" b="1" dirty="0">
              <a:solidFill>
                <a:srgbClr val="FF0000"/>
              </a:solidFill>
              <a:cs typeface="Times New Roman" panose="02020603050405020304" pitchFamily="18" charset="0"/>
            </a:endParaRPr>
          </a:p>
        </p:txBody>
      </p:sp>
      <p:sp>
        <p:nvSpPr>
          <p:cNvPr id="8" name="Text Box 5"/>
          <p:cNvSpPr txBox="1">
            <a:spLocks noChangeArrowheads="1"/>
          </p:cNvSpPr>
          <p:nvPr/>
        </p:nvSpPr>
        <p:spPr bwMode="auto">
          <a:xfrm>
            <a:off x="695400" y="3262367"/>
            <a:ext cx="10225136" cy="334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eaLnBrk="0" hangingPunct="0">
              <a:defRPr sz="3200">
                <a:solidFill>
                  <a:schemeClr val="tx1"/>
                </a:solidFill>
                <a:latin typeface="Times New Roman" panose="02020603050405020304" pitchFamily="18" charset="0"/>
                <a:ea typeface="宋体" panose="02010600030101010101" pitchFamily="2" charset="-122"/>
              </a:defRPr>
            </a:lvl1pPr>
            <a:lvl2pPr marL="1066800" indent="-609600" eaLnBrk="0" hangingPunct="0">
              <a:defRPr sz="3200">
                <a:solidFill>
                  <a:schemeClr val="tx1"/>
                </a:solidFill>
                <a:latin typeface="Times New Roman" panose="02020603050405020304" pitchFamily="18" charset="0"/>
                <a:ea typeface="宋体" panose="02010600030101010101" pitchFamily="2" charset="-122"/>
              </a:defRPr>
            </a:lvl2pPr>
            <a:lvl3pPr marL="1524000" indent="-609600" eaLnBrk="0" hangingPunct="0">
              <a:defRPr sz="3200">
                <a:solidFill>
                  <a:schemeClr val="tx1"/>
                </a:solidFill>
                <a:latin typeface="Times New Roman" panose="02020603050405020304" pitchFamily="18" charset="0"/>
                <a:ea typeface="宋体" panose="02010600030101010101" pitchFamily="2" charset="-122"/>
              </a:defRPr>
            </a:lvl3pPr>
            <a:lvl4pPr marL="1981200" indent="-609600" eaLnBrk="0" hangingPunct="0">
              <a:defRPr sz="3200">
                <a:solidFill>
                  <a:schemeClr val="tx1"/>
                </a:solidFill>
                <a:latin typeface="Times New Roman" panose="02020603050405020304" pitchFamily="18" charset="0"/>
                <a:ea typeface="宋体" panose="02010600030101010101" pitchFamily="2" charset="-122"/>
              </a:defRPr>
            </a:lvl4pPr>
            <a:lvl5pPr marL="2438400" indent="-609600" eaLnBrk="0" hangingPunct="0">
              <a:defRPr sz="3200">
                <a:solidFill>
                  <a:schemeClr val="tx1"/>
                </a:solidFill>
                <a:latin typeface="Times New Roman" panose="02020603050405020304" pitchFamily="18" charset="0"/>
                <a:ea typeface="宋体" panose="02010600030101010101" pitchFamily="2" charset="-122"/>
              </a:defRPr>
            </a:lvl5pPr>
            <a:lvl6pPr marL="28956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528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8100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672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kumimoji="1" lang="en-US" altLang="zh-CN" b="1" dirty="0"/>
              <a:t>11. </a:t>
            </a:r>
            <a:r>
              <a:rPr kumimoji="1" lang="zh-CN" altLang="en-US" b="1" dirty="0"/>
              <a:t>在生活</a:t>
            </a:r>
            <a:r>
              <a:rPr kumimoji="1" lang="zh-CN" altLang="en-US" b="1" dirty="0" smtClean="0"/>
              <a:t>中，有</a:t>
            </a:r>
            <a:r>
              <a:rPr kumimoji="1" lang="zh-CN" altLang="en-US" b="1" dirty="0"/>
              <a:t>困难和担忧是正常的事。</a:t>
            </a:r>
            <a:endParaRPr kumimoji="1" lang="en-US" altLang="zh-CN" b="1" dirty="0"/>
          </a:p>
          <a:p>
            <a:pPr eaLnBrk="1" hangingPunct="1">
              <a:lnSpc>
                <a:spcPct val="110000"/>
              </a:lnSpc>
            </a:pPr>
            <a:r>
              <a:rPr kumimoji="1" lang="en-US" altLang="zh-CN" b="1" dirty="0"/>
              <a:t>      </a:t>
            </a:r>
            <a:r>
              <a:rPr kumimoji="1" lang="en-US" altLang="zh-CN" b="1" dirty="0" smtClean="0"/>
              <a:t>_____________________________________________</a:t>
            </a:r>
            <a:endParaRPr kumimoji="1" lang="en-US" altLang="zh-CN" b="1" dirty="0"/>
          </a:p>
          <a:p>
            <a:pPr eaLnBrk="1" hangingPunct="1">
              <a:lnSpc>
                <a:spcPct val="110000"/>
              </a:lnSpc>
            </a:pPr>
            <a:r>
              <a:rPr kumimoji="1" lang="en-US" altLang="zh-CN" b="1" dirty="0"/>
              <a:t>12. </a:t>
            </a:r>
            <a:r>
              <a:rPr kumimoji="1" lang="zh-CN" altLang="en-US" b="1" dirty="0"/>
              <a:t>如果不和别人谈一</a:t>
            </a:r>
            <a:r>
              <a:rPr kumimoji="1" lang="en-US" altLang="zh-CN" b="1" dirty="0"/>
              <a:t> </a:t>
            </a:r>
            <a:r>
              <a:rPr kumimoji="1" lang="zh-CN" altLang="en-US" b="1" dirty="0"/>
              <a:t>谈</a:t>
            </a:r>
            <a:r>
              <a:rPr kumimoji="1" lang="zh-CN" altLang="en-US" b="1" dirty="0" smtClean="0"/>
              <a:t>，我们</a:t>
            </a:r>
            <a:r>
              <a:rPr kumimoji="1" lang="zh-CN" altLang="en-US" b="1" dirty="0"/>
              <a:t>肯定会觉得更糟。 </a:t>
            </a:r>
            <a:endParaRPr kumimoji="1" lang="zh-CN" altLang="en-US" b="1" dirty="0"/>
          </a:p>
          <a:p>
            <a:pPr eaLnBrk="1" hangingPunct="1">
              <a:lnSpc>
                <a:spcPct val="110000"/>
              </a:lnSpc>
            </a:pPr>
            <a:r>
              <a:rPr kumimoji="1" lang="en-US" altLang="zh-CN" b="1" dirty="0"/>
              <a:t>       </a:t>
            </a:r>
            <a:r>
              <a:rPr kumimoji="1" lang="en-US" altLang="zh-CN" b="1" dirty="0" smtClean="0"/>
              <a:t>_____________________________________________</a:t>
            </a:r>
            <a:endParaRPr kumimoji="1" lang="en-US" altLang="zh-CN" b="1" dirty="0"/>
          </a:p>
          <a:p>
            <a:pPr eaLnBrk="1" hangingPunct="1">
              <a:lnSpc>
                <a:spcPct val="110000"/>
              </a:lnSpc>
              <a:buFontTx/>
              <a:buAutoNum type="arabicPeriod" startAt="13"/>
            </a:pPr>
            <a:r>
              <a:rPr kumimoji="1" lang="en-US" altLang="zh-CN" b="1" dirty="0" smtClean="0"/>
              <a:t>Robert</a:t>
            </a:r>
            <a:r>
              <a:rPr kumimoji="1" lang="zh-CN" altLang="en-US" b="1" dirty="0" smtClean="0"/>
              <a:t>就</a:t>
            </a:r>
            <a:r>
              <a:rPr kumimoji="1" lang="zh-CN" altLang="en-US" b="1" dirty="0"/>
              <a:t>一些寻常的问题向学生们提了建议。</a:t>
            </a:r>
            <a:r>
              <a:rPr kumimoji="1" lang="en-US" altLang="zh-CN" b="1" dirty="0" smtClean="0"/>
              <a:t>______________________________________________</a:t>
            </a:r>
            <a:endParaRPr kumimoji="1" lang="en-US" altLang="zh-CN" b="1" dirty="0"/>
          </a:p>
        </p:txBody>
      </p:sp>
      <p:sp>
        <p:nvSpPr>
          <p:cNvPr id="10" name="Text Box 7"/>
          <p:cNvSpPr txBox="1">
            <a:spLocks noChangeArrowheads="1"/>
          </p:cNvSpPr>
          <p:nvPr/>
        </p:nvSpPr>
        <p:spPr bwMode="auto">
          <a:xfrm>
            <a:off x="1362433" y="3852337"/>
            <a:ext cx="7561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rgbClr val="FF0000"/>
                </a:solidFill>
                <a:cs typeface="Times New Roman" panose="02020603050405020304" pitchFamily="18" charset="0"/>
              </a:rPr>
              <a:t>Problems and worries are normal in life. </a:t>
            </a:r>
            <a:endParaRPr lang="en-US" altLang="zh-CN" b="1" dirty="0">
              <a:solidFill>
                <a:srgbClr val="FF0000"/>
              </a:solidFill>
              <a:cs typeface="Times New Roman" panose="02020603050405020304" pitchFamily="18" charset="0"/>
            </a:endParaRPr>
          </a:p>
        </p:txBody>
      </p:sp>
      <p:sp>
        <p:nvSpPr>
          <p:cNvPr id="13" name="Text Box 7"/>
          <p:cNvSpPr txBox="1">
            <a:spLocks noChangeArrowheads="1"/>
          </p:cNvSpPr>
          <p:nvPr/>
        </p:nvSpPr>
        <p:spPr bwMode="auto">
          <a:xfrm>
            <a:off x="1362433" y="4828312"/>
            <a:ext cx="9289032"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b="1" dirty="0">
                <a:solidFill>
                  <a:srgbClr val="FF0000"/>
                </a:solidFill>
                <a:cs typeface="Times New Roman" panose="02020603050405020304" pitchFamily="18" charset="0"/>
              </a:rPr>
              <a:t>Unless we talk to someone, we’ll certainly feel worse. </a:t>
            </a:r>
            <a:endParaRPr lang="en-US" altLang="zh-CN" b="1" dirty="0">
              <a:solidFill>
                <a:srgbClr val="FF0000"/>
              </a:solidFill>
              <a:cs typeface="Times New Roman" panose="02020603050405020304" pitchFamily="18" charset="0"/>
            </a:endParaRPr>
          </a:p>
        </p:txBody>
      </p:sp>
      <p:sp>
        <p:nvSpPr>
          <p:cNvPr id="14" name="Text Box 7"/>
          <p:cNvSpPr txBox="1">
            <a:spLocks noChangeArrowheads="1"/>
          </p:cNvSpPr>
          <p:nvPr/>
        </p:nvSpPr>
        <p:spPr bwMode="auto">
          <a:xfrm>
            <a:off x="1326863" y="5915295"/>
            <a:ext cx="8962210"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b="1" dirty="0">
                <a:solidFill>
                  <a:srgbClr val="FF0000"/>
                </a:solidFill>
                <a:cs typeface="Times New Roman" panose="02020603050405020304" pitchFamily="18" charset="0"/>
              </a:rPr>
              <a:t>Robert advises students about common problems. </a:t>
            </a:r>
            <a:endParaRPr lang="en-US" altLang="zh-CN" b="1" dirty="0">
              <a:solidFill>
                <a:srgbClr val="FF0000"/>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p:bldP spid="4" grpId="0"/>
      <p:bldP spid="10"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7411" name="Rectangle 12"/>
          <p:cNvSpPr>
            <a:spLocks noChangeArrowheads="1"/>
          </p:cNvSpPr>
          <p:nvPr/>
        </p:nvSpPr>
        <p:spPr bwMode="auto">
          <a:xfrm>
            <a:off x="1163206" y="480276"/>
            <a:ext cx="10477410" cy="1916435"/>
          </a:xfrm>
          <a:prstGeom prst="rect">
            <a:avLst/>
          </a:prstGeom>
          <a:noFill/>
          <a:ln>
            <a:noFill/>
          </a:ln>
          <a:extLst>
            <a:ext uri="{909E8E84-426E-40DD-AFC4-6F175D3DCCD1}">
              <a14:hiddenFill xmlns:a14="http://schemas.microsoft.com/office/drawing/2010/main">
                <a:solidFill>
                  <a:schemeClr val="bg1">
                    <a:alpha val="89000"/>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a:solidFill>
                  <a:srgbClr val="0000FF"/>
                </a:solidFill>
                <a:latin typeface="Arial" panose="020B0604020202020204" pitchFamily="34" charset="0"/>
                <a:cs typeface="Times New Roman" panose="02020603050405020304" pitchFamily="18" charset="0"/>
              </a:rPr>
              <a:t>Your school is taking part in the project “We Can Help!” Add more items to the poster. Then talk about what you will do if you take part in the project.  </a:t>
            </a:r>
            <a:endParaRPr lang="zh-CN" altLang="en-US" b="1" dirty="0">
              <a:solidFill>
                <a:srgbClr val="0000FF"/>
              </a:solidFill>
              <a:latin typeface="Arial" panose="020B0604020202020204" pitchFamily="34" charset="0"/>
              <a:cs typeface="Times New Roman" panose="02020603050405020304" pitchFamily="18" charset="0"/>
            </a:endParaRPr>
          </a:p>
        </p:txBody>
      </p:sp>
      <p:sp>
        <p:nvSpPr>
          <p:cNvPr id="17413" name="Text Box 5"/>
          <p:cNvSpPr txBox="1">
            <a:spLocks noChangeArrowheads="1"/>
          </p:cNvSpPr>
          <p:nvPr/>
        </p:nvSpPr>
        <p:spPr bwMode="auto">
          <a:xfrm>
            <a:off x="3215680" y="2708920"/>
            <a:ext cx="4608512" cy="3637919"/>
          </a:xfrm>
          <a:prstGeom prst="rect">
            <a:avLst/>
          </a:prstGeom>
          <a:noFill/>
          <a:ln w="25400">
            <a:solidFill>
              <a:srgbClr val="00B05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lang="en-US" altLang="zh-CN" b="1" i="1" dirty="0">
                <a:solidFill>
                  <a:srgbClr val="00B050"/>
                </a:solidFill>
              </a:rPr>
              <a:t>We Can Help!</a:t>
            </a:r>
            <a:endParaRPr lang="en-US" altLang="zh-CN" b="1" i="1" dirty="0">
              <a:solidFill>
                <a:srgbClr val="00B050"/>
              </a:solidFill>
            </a:endParaRPr>
          </a:p>
          <a:p>
            <a:pPr>
              <a:lnSpc>
                <a:spcPct val="120000"/>
              </a:lnSpc>
              <a:buFontTx/>
              <a:buChar char="•"/>
            </a:pPr>
            <a:r>
              <a:rPr lang="en-US" altLang="zh-CN" b="1" dirty="0"/>
              <a:t> old people’s home visit</a:t>
            </a:r>
            <a:endParaRPr lang="en-US" altLang="zh-CN" b="1" dirty="0"/>
          </a:p>
          <a:p>
            <a:pPr>
              <a:lnSpc>
                <a:spcPct val="120000"/>
              </a:lnSpc>
              <a:buFontTx/>
              <a:buChar char="•"/>
            </a:pPr>
            <a:r>
              <a:rPr lang="en-US" altLang="zh-CN" b="1" dirty="0"/>
              <a:t> school clean-up</a:t>
            </a:r>
            <a:endParaRPr lang="en-US" altLang="zh-CN" b="1" dirty="0"/>
          </a:p>
          <a:p>
            <a:pPr>
              <a:lnSpc>
                <a:spcPct val="120000"/>
              </a:lnSpc>
              <a:buFontTx/>
              <a:buChar char="•"/>
            </a:pPr>
            <a:r>
              <a:rPr lang="en-US" altLang="zh-CN" b="1" dirty="0"/>
              <a:t> children’s hospital visit</a:t>
            </a:r>
            <a:endParaRPr lang="en-US" altLang="zh-CN" b="1" dirty="0"/>
          </a:p>
          <a:p>
            <a:pPr>
              <a:lnSpc>
                <a:spcPct val="120000"/>
              </a:lnSpc>
            </a:pPr>
            <a:r>
              <a:rPr lang="en-US" altLang="zh-CN" b="1" dirty="0"/>
              <a:t>_____________________</a:t>
            </a:r>
            <a:endParaRPr lang="en-US" altLang="zh-CN" b="1" dirty="0"/>
          </a:p>
          <a:p>
            <a:pPr>
              <a:lnSpc>
                <a:spcPct val="120000"/>
              </a:lnSpc>
            </a:pPr>
            <a:r>
              <a:rPr lang="en-US" altLang="zh-CN" b="1" dirty="0"/>
              <a:t>_____________________</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764704"/>
            <a:ext cx="1059549" cy="10595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139" y="4485838"/>
            <a:ext cx="7741208" cy="145940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72" y="2708920"/>
            <a:ext cx="7630553" cy="165874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59" y="1124744"/>
            <a:ext cx="7632848" cy="1474254"/>
          </a:xfrm>
          <a:prstGeom prst="rect">
            <a:avLst/>
          </a:prstGeom>
        </p:spPr>
      </p:pic>
      <p:sp>
        <p:nvSpPr>
          <p:cNvPr id="9" name="矩形 8"/>
          <p:cNvSpPr/>
          <p:nvPr/>
        </p:nvSpPr>
        <p:spPr>
          <a:xfrm>
            <a:off x="2813370" y="1415044"/>
            <a:ext cx="6096000" cy="1175706"/>
          </a:xfrm>
          <a:prstGeom prst="rect">
            <a:avLst/>
          </a:prstGeom>
        </p:spPr>
        <p:txBody>
          <a:bodyPr>
            <a:spAutoFit/>
          </a:bodyPr>
          <a:lstStyle/>
          <a:p>
            <a:pPr eaLnBrk="1" hangingPunct="1">
              <a:lnSpc>
                <a:spcPct val="110000"/>
              </a:lnSpc>
            </a:pPr>
            <a:r>
              <a:rPr lang="en-US" altLang="zh-CN" b="1" dirty="0">
                <a:cs typeface="Times New Roman" panose="02020603050405020304" pitchFamily="18" charset="0"/>
              </a:rPr>
              <a:t>What will you do if you visit an old people’s home?</a:t>
            </a:r>
            <a:endParaRPr lang="zh-CN" altLang="en-US" b="1" dirty="0">
              <a:cs typeface="Times New Roman" panose="02020603050405020304" pitchFamily="18" charset="0"/>
            </a:endParaRPr>
          </a:p>
        </p:txBody>
      </p:sp>
      <p:sp>
        <p:nvSpPr>
          <p:cNvPr id="10" name="矩形 9"/>
          <p:cNvSpPr/>
          <p:nvPr/>
        </p:nvSpPr>
        <p:spPr>
          <a:xfrm>
            <a:off x="3982957" y="3046029"/>
            <a:ext cx="6096000" cy="1274195"/>
          </a:xfrm>
          <a:prstGeom prst="rect">
            <a:avLst/>
          </a:prstGeom>
        </p:spPr>
        <p:txBody>
          <a:bodyPr>
            <a:spAutoFit/>
          </a:bodyPr>
          <a:lstStyle/>
          <a:p>
            <a:pPr eaLnBrk="1" hangingPunct="1">
              <a:lnSpc>
                <a:spcPct val="120000"/>
              </a:lnSpc>
            </a:pPr>
            <a:r>
              <a:rPr lang="en-US" altLang="zh-CN" b="1" dirty="0">
                <a:cs typeface="Times New Roman" panose="02020603050405020304" pitchFamily="18" charset="0"/>
              </a:rPr>
              <a:t>If I do that, I’ll bring the old people some flowers.</a:t>
            </a:r>
            <a:endParaRPr lang="zh-CN" altLang="en-US" b="1" dirty="0">
              <a:cs typeface="Times New Roman" panose="02020603050405020304" pitchFamily="18" charset="0"/>
            </a:endParaRPr>
          </a:p>
        </p:txBody>
      </p:sp>
      <p:sp>
        <p:nvSpPr>
          <p:cNvPr id="11" name="矩形 10"/>
          <p:cNvSpPr/>
          <p:nvPr/>
        </p:nvSpPr>
        <p:spPr>
          <a:xfrm>
            <a:off x="3035691" y="4720293"/>
            <a:ext cx="5544616" cy="1224951"/>
          </a:xfrm>
          <a:prstGeom prst="rect">
            <a:avLst/>
          </a:prstGeom>
        </p:spPr>
        <p:txBody>
          <a:bodyPr wrap="square">
            <a:spAutoFit/>
          </a:bodyPr>
          <a:lstStyle/>
          <a:p>
            <a:pPr eaLnBrk="1" hangingPunct="1">
              <a:lnSpc>
                <a:spcPct val="115000"/>
              </a:lnSpc>
            </a:pPr>
            <a:r>
              <a:rPr lang="en-US" altLang="zh-CN" b="1" dirty="0">
                <a:cs typeface="Times New Roman" panose="02020603050405020304" pitchFamily="18" charset="0"/>
              </a:rPr>
              <a:t>If I do that, I’ll sing and dance for them to make them happy.</a:t>
            </a:r>
            <a:endParaRPr lang="zh-CN" altLang="en-US" b="1"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750044" y="2555998"/>
            <a:ext cx="1048457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dirty="0">
                <a:cs typeface="Times New Roman" panose="02020603050405020304" pitchFamily="18" charset="0"/>
              </a:rPr>
              <a:t>A: Hi, Sally.</a:t>
            </a:r>
            <a:r>
              <a:rPr kumimoji="1" lang="zh-CN" altLang="en-US" b="1" dirty="0">
                <a:cs typeface="Times New Roman" panose="02020603050405020304" pitchFamily="18" charset="0"/>
              </a:rPr>
              <a:t> </a:t>
            </a:r>
            <a:r>
              <a:rPr kumimoji="1" lang="en-US" altLang="zh-CN" b="1" dirty="0" smtClean="0">
                <a:cs typeface="Times New Roman" panose="02020603050405020304" pitchFamily="18" charset="0"/>
              </a:rPr>
              <a:t>______ </a:t>
            </a:r>
            <a:r>
              <a:rPr kumimoji="1" lang="en-US" altLang="zh-CN" b="1" dirty="0">
                <a:cs typeface="Times New Roman" panose="02020603050405020304" pitchFamily="18" charset="0"/>
              </a:rPr>
              <a:t>you _______ to the party tomorrow?</a:t>
            </a:r>
            <a:endParaRPr kumimoji="1" lang="en-US" altLang="zh-CN" b="1" dirty="0">
              <a:cs typeface="Times New Roman" panose="02020603050405020304" pitchFamily="18" charset="0"/>
            </a:endParaRPr>
          </a:p>
          <a:p>
            <a:pPr eaLnBrk="1" hangingPunct="1">
              <a:lnSpc>
                <a:spcPct val="120000"/>
              </a:lnSpc>
            </a:pPr>
            <a:r>
              <a:rPr kumimoji="1" lang="en-US" altLang="zh-CN" b="1" dirty="0">
                <a:cs typeface="Times New Roman" panose="02020603050405020304" pitchFamily="18" charset="0"/>
              </a:rPr>
              <a:t>B: I _______ to, but I can’t.</a:t>
            </a:r>
            <a:endParaRPr kumimoji="1" lang="en-US" altLang="zh-CN" b="1" dirty="0">
              <a:cs typeface="Times New Roman" panose="02020603050405020304" pitchFamily="18" charset="0"/>
            </a:endParaRPr>
          </a:p>
          <a:p>
            <a:pPr eaLnBrk="1" hangingPunct="1">
              <a:lnSpc>
                <a:spcPct val="120000"/>
              </a:lnSpc>
            </a:pPr>
            <a:r>
              <a:rPr kumimoji="1" lang="en-US" altLang="zh-CN" b="1" dirty="0">
                <a:cs typeface="Times New Roman" panose="02020603050405020304" pitchFamily="18" charset="0"/>
              </a:rPr>
              <a:t>A: Oh! But </a:t>
            </a:r>
            <a:r>
              <a:rPr kumimoji="1" lang="en-US" altLang="zh-CN" b="1" dirty="0" smtClean="0">
                <a:cs typeface="Times New Roman" panose="02020603050405020304" pitchFamily="18" charset="0"/>
              </a:rPr>
              <a:t>_______ </a:t>
            </a:r>
            <a:r>
              <a:rPr kumimoji="1" lang="en-US" altLang="zh-CN" b="1" dirty="0">
                <a:cs typeface="Times New Roman" panose="02020603050405020304" pitchFamily="18" charset="0"/>
              </a:rPr>
              <a:t>you don’t go to the party, you </a:t>
            </a:r>
            <a:r>
              <a:rPr kumimoji="1" lang="en-US" altLang="zh-CN" b="1" dirty="0" smtClean="0">
                <a:cs typeface="Times New Roman" panose="02020603050405020304" pitchFamily="18" charset="0"/>
              </a:rPr>
              <a:t>_______ </a:t>
            </a:r>
            <a:r>
              <a:rPr kumimoji="1" lang="en-US" altLang="zh-CN" b="1" dirty="0">
                <a:cs typeface="Times New Roman" panose="02020603050405020304" pitchFamily="18" charset="0"/>
              </a:rPr>
              <a:t>miss all the fun!</a:t>
            </a:r>
            <a:endParaRPr kumimoji="1" lang="en-US" altLang="zh-CN" b="1" dirty="0">
              <a:cs typeface="Times New Roman" panose="02020603050405020304" pitchFamily="18" charset="0"/>
            </a:endParaRPr>
          </a:p>
          <a:p>
            <a:pPr eaLnBrk="1" hangingPunct="1">
              <a:lnSpc>
                <a:spcPct val="120000"/>
              </a:lnSpc>
            </a:pPr>
            <a:r>
              <a:rPr kumimoji="1" lang="en-US" altLang="zh-CN" b="1" dirty="0">
                <a:cs typeface="Times New Roman" panose="02020603050405020304" pitchFamily="18" charset="0"/>
              </a:rPr>
              <a:t>B: I know, but I got into a </a:t>
            </a:r>
            <a:r>
              <a:rPr kumimoji="1" lang="en-US" altLang="zh-CN" b="1" dirty="0" smtClean="0">
                <a:cs typeface="Times New Roman" panose="02020603050405020304" pitchFamily="18" charset="0"/>
              </a:rPr>
              <a:t>_______ </a:t>
            </a:r>
            <a:r>
              <a:rPr kumimoji="1" lang="en-US" altLang="zh-CN" b="1" dirty="0">
                <a:cs typeface="Times New Roman" panose="02020603050405020304" pitchFamily="18" charset="0"/>
              </a:rPr>
              <a:t>with my parents.</a:t>
            </a:r>
            <a:endParaRPr kumimoji="1" lang="en-US" altLang="zh-CN" b="1" dirty="0">
              <a:cs typeface="Times New Roman" panose="02020603050405020304" pitchFamily="18" charset="0"/>
            </a:endParaRPr>
          </a:p>
        </p:txBody>
      </p:sp>
      <p:sp>
        <p:nvSpPr>
          <p:cNvPr id="22531" name="Rectangle 12"/>
          <p:cNvSpPr>
            <a:spLocks noChangeArrowheads="1"/>
          </p:cNvSpPr>
          <p:nvPr/>
        </p:nvSpPr>
        <p:spPr bwMode="auto">
          <a:xfrm>
            <a:off x="750044" y="692696"/>
            <a:ext cx="10416480" cy="106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46405" indent="-446405" eaLnBrk="1" hangingPunct="1">
              <a:lnSpc>
                <a:spcPct val="120000"/>
              </a:lnSpc>
            </a:pPr>
            <a:r>
              <a:rPr lang="en-US" altLang="zh-CN" b="1" dirty="0">
                <a:solidFill>
                  <a:srgbClr val="0000FF"/>
                </a:solidFill>
                <a:latin typeface="Arial" panose="020B0604020202020204" pitchFamily="34" charset="0"/>
                <a:cs typeface="Times New Roman" panose="02020603050405020304" pitchFamily="18" charset="0"/>
              </a:rPr>
              <a:t>2. Complete the conversation with the words in the box. Some words are used more than once. </a:t>
            </a:r>
            <a:endParaRPr lang="zh-CN" altLang="en-US" b="1" dirty="0">
              <a:solidFill>
                <a:srgbClr val="0000FF"/>
              </a:solidFill>
              <a:latin typeface="Arial" panose="020B0604020202020204" pitchFamily="34" charset="0"/>
              <a:cs typeface="Times New Roman" panose="02020603050405020304" pitchFamily="18" charset="0"/>
            </a:endParaRPr>
          </a:p>
        </p:txBody>
      </p:sp>
      <p:sp>
        <p:nvSpPr>
          <p:cNvPr id="5" name="Rectangle 11"/>
          <p:cNvSpPr>
            <a:spLocks noChangeArrowheads="1"/>
          </p:cNvSpPr>
          <p:nvPr/>
        </p:nvSpPr>
        <p:spPr bwMode="auto">
          <a:xfrm>
            <a:off x="2460539" y="1881623"/>
            <a:ext cx="7270923" cy="647228"/>
          </a:xfrm>
          <a:prstGeom prst="rect">
            <a:avLst/>
          </a:prstGeom>
          <a:solidFill>
            <a:srgbClr val="FFFFCC">
              <a:alpha val="78000"/>
            </a:srgbClr>
          </a:solidFill>
          <a:ln>
            <a:noFill/>
          </a:ln>
          <a:extLst>
            <a:ext uri="{91240B29-F687-4F45-9708-019B960494DF}">
              <a14:hiddenLine xmlns:a14="http://schemas.microsoft.com/office/drawing/2010/main" w="22225">
                <a:solidFill>
                  <a:srgbClr val="C00000"/>
                </a:solidFill>
                <a:miter lim="800000"/>
                <a:headEnd/>
                <a:tailEnd/>
              </a14:hiddenLine>
            </a:ext>
          </a:extLst>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pPr>
            <a:r>
              <a:rPr lang="en-US" altLang="zh-CN" b="1" dirty="0">
                <a:cs typeface="Times New Roman" panose="02020603050405020304" pitchFamily="18" charset="0"/>
              </a:rPr>
              <a:t>if,  are,  will,  fight, want,  sorry,  going</a:t>
            </a:r>
            <a:endParaRPr lang="en-US" altLang="zh-CN" b="1" dirty="0">
              <a:cs typeface="Times New Roman" panose="02020603050405020304" pitchFamily="18" charset="0"/>
            </a:endParaRPr>
          </a:p>
        </p:txBody>
      </p:sp>
      <p:sp>
        <p:nvSpPr>
          <p:cNvPr id="22534" name="Text Box 6"/>
          <p:cNvSpPr txBox="1">
            <a:spLocks noChangeArrowheads="1"/>
          </p:cNvSpPr>
          <p:nvPr/>
        </p:nvSpPr>
        <p:spPr bwMode="auto">
          <a:xfrm>
            <a:off x="3125836" y="2591953"/>
            <a:ext cx="10080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Are</a:t>
            </a:r>
            <a:endParaRPr lang="en-US" altLang="zh-CN" b="1" dirty="0">
              <a:solidFill>
                <a:srgbClr val="FF0000"/>
              </a:solidFill>
            </a:endParaRPr>
          </a:p>
        </p:txBody>
      </p:sp>
      <p:sp>
        <p:nvSpPr>
          <p:cNvPr id="22535" name="Text Box 7"/>
          <p:cNvSpPr txBox="1">
            <a:spLocks noChangeArrowheads="1"/>
          </p:cNvSpPr>
          <p:nvPr/>
        </p:nvSpPr>
        <p:spPr bwMode="auto">
          <a:xfrm>
            <a:off x="5160640" y="2589848"/>
            <a:ext cx="1295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going</a:t>
            </a:r>
            <a:endParaRPr lang="en-US" altLang="zh-CN" b="1" dirty="0">
              <a:solidFill>
                <a:srgbClr val="FF0000"/>
              </a:solidFill>
            </a:endParaRPr>
          </a:p>
        </p:txBody>
      </p:sp>
      <p:sp>
        <p:nvSpPr>
          <p:cNvPr id="22536" name="Text Box 8"/>
          <p:cNvSpPr txBox="1">
            <a:spLocks noChangeArrowheads="1"/>
          </p:cNvSpPr>
          <p:nvPr/>
        </p:nvSpPr>
        <p:spPr bwMode="auto">
          <a:xfrm>
            <a:off x="1775520" y="3172453"/>
            <a:ext cx="1152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want</a:t>
            </a:r>
            <a:endParaRPr lang="en-US" altLang="zh-CN" b="1" dirty="0">
              <a:solidFill>
                <a:srgbClr val="FF0000"/>
              </a:solidFill>
            </a:endParaRPr>
          </a:p>
        </p:txBody>
      </p:sp>
      <p:sp>
        <p:nvSpPr>
          <p:cNvPr id="8" name="Text Box 5"/>
          <p:cNvSpPr txBox="1">
            <a:spLocks noChangeArrowheads="1"/>
          </p:cNvSpPr>
          <p:nvPr/>
        </p:nvSpPr>
        <p:spPr bwMode="auto">
          <a:xfrm>
            <a:off x="3209822" y="3746515"/>
            <a:ext cx="5762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if</a:t>
            </a:r>
            <a:endParaRPr lang="en-US" altLang="zh-CN" b="1" dirty="0">
              <a:solidFill>
                <a:srgbClr val="FF0000"/>
              </a:solidFill>
            </a:endParaRPr>
          </a:p>
        </p:txBody>
      </p:sp>
      <p:sp>
        <p:nvSpPr>
          <p:cNvPr id="9" name="Text Box 6"/>
          <p:cNvSpPr txBox="1">
            <a:spLocks noChangeArrowheads="1"/>
          </p:cNvSpPr>
          <p:nvPr/>
        </p:nvSpPr>
        <p:spPr bwMode="auto">
          <a:xfrm>
            <a:off x="9727253" y="3757826"/>
            <a:ext cx="10080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will</a:t>
            </a:r>
            <a:endParaRPr lang="en-US" altLang="zh-CN" b="1" dirty="0">
              <a:solidFill>
                <a:srgbClr val="FF0000"/>
              </a:solidFill>
            </a:endParaRPr>
          </a:p>
        </p:txBody>
      </p:sp>
      <p:sp>
        <p:nvSpPr>
          <p:cNvPr id="10" name="Text Box 7"/>
          <p:cNvSpPr txBox="1">
            <a:spLocks noChangeArrowheads="1"/>
          </p:cNvSpPr>
          <p:nvPr/>
        </p:nvSpPr>
        <p:spPr bwMode="auto">
          <a:xfrm>
            <a:off x="5448102" y="4932457"/>
            <a:ext cx="12239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fight</a:t>
            </a:r>
            <a:endParaRPr lang="en-US" altLang="zh-CN" b="1" dirty="0">
              <a:solidFill>
                <a:srgbClr val="FF0000"/>
              </a:solidFill>
            </a:endParaRPr>
          </a:p>
        </p:txBody>
      </p:sp>
      <p:sp>
        <p:nvSpPr>
          <p:cNvPr id="11" name="Text Box 5"/>
          <p:cNvSpPr txBox="1">
            <a:spLocks noChangeArrowheads="1"/>
          </p:cNvSpPr>
          <p:nvPr/>
        </p:nvSpPr>
        <p:spPr bwMode="auto">
          <a:xfrm>
            <a:off x="750044" y="744090"/>
            <a:ext cx="10236831" cy="181588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a:no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b="1" dirty="0">
                <a:cs typeface="Times New Roman" panose="02020603050405020304" pitchFamily="18" charset="0"/>
              </a:rPr>
              <a:t>首先，应通读对话，了</a:t>
            </a:r>
            <a:r>
              <a:rPr kumimoji="1" lang="zh-CN" altLang="en-US" sz="2800" b="1" dirty="0" smtClean="0">
                <a:cs typeface="Times New Roman" panose="02020603050405020304" pitchFamily="18" charset="0"/>
              </a:rPr>
              <a:t>解大</a:t>
            </a:r>
            <a:r>
              <a:rPr kumimoji="1" lang="zh-CN" altLang="en-US" sz="2800" b="1" dirty="0">
                <a:cs typeface="Times New Roman" panose="02020603050405020304" pitchFamily="18" charset="0"/>
              </a:rPr>
              <a:t>意。</a:t>
            </a:r>
            <a:endParaRPr kumimoji="1" lang="en-US" altLang="zh-CN" sz="2800" b="1" dirty="0">
              <a:cs typeface="Times New Roman" panose="02020603050405020304" pitchFamily="18" charset="0"/>
            </a:endParaRPr>
          </a:p>
          <a:p>
            <a:pPr eaLnBrk="1" hangingPunct="1"/>
            <a:r>
              <a:rPr kumimoji="1" lang="zh-CN" altLang="en-US" sz="2800" b="1" dirty="0">
                <a:cs typeface="Times New Roman" panose="02020603050405020304" pitchFamily="18" charset="0"/>
              </a:rPr>
              <a:t>其次，明确对话中</a:t>
            </a:r>
            <a:r>
              <a:rPr kumimoji="1" lang="en-US" altLang="zh-CN" sz="2800" b="1" dirty="0">
                <a:cs typeface="Times New Roman" panose="02020603050405020304" pitchFamily="18" charset="0"/>
              </a:rPr>
              <a:t>A</a:t>
            </a:r>
            <a:r>
              <a:rPr kumimoji="1" lang="zh-CN" altLang="en-US" sz="2800" b="1" dirty="0">
                <a:cs typeface="Times New Roman" panose="02020603050405020304" pitchFamily="18" charset="0"/>
              </a:rPr>
              <a:t>同学邀请的事由，以及</a:t>
            </a:r>
            <a:r>
              <a:rPr kumimoji="1" lang="en-US" altLang="zh-CN" sz="2800" b="1" dirty="0">
                <a:cs typeface="Times New Roman" panose="02020603050405020304" pitchFamily="18" charset="0"/>
              </a:rPr>
              <a:t>B</a:t>
            </a:r>
            <a:r>
              <a:rPr kumimoji="1" lang="zh-CN" altLang="en-US" sz="2800" b="1" dirty="0">
                <a:cs typeface="Times New Roman" panose="02020603050405020304" pitchFamily="18" charset="0"/>
              </a:rPr>
              <a:t>同学不能参加的原因及解决的办法。</a:t>
            </a:r>
            <a:endParaRPr kumimoji="1" lang="en-US" altLang="zh-CN" sz="2800" b="1" dirty="0">
              <a:cs typeface="Times New Roman" panose="02020603050405020304" pitchFamily="18" charset="0"/>
            </a:endParaRPr>
          </a:p>
          <a:p>
            <a:pPr eaLnBrk="1" hangingPunct="1"/>
            <a:r>
              <a:rPr kumimoji="1" lang="zh-CN" altLang="en-US" sz="2800" b="1" dirty="0">
                <a:cs typeface="Times New Roman" panose="02020603050405020304" pitchFamily="18" charset="0"/>
              </a:rPr>
              <a:t>然后，结合所给选项，逐句推敲选择。</a:t>
            </a:r>
            <a:endParaRPr kumimoji="1" lang="en-US" altLang="zh-CN" sz="2800" b="1" dirty="0">
              <a:cs typeface="Times New Roman" panose="02020603050405020304" pitchFamily="18" charset="0"/>
            </a:endParaRPr>
          </a:p>
        </p:txBody>
      </p:sp>
      <p:sp>
        <p:nvSpPr>
          <p:cNvPr id="12" name="Text Box 5"/>
          <p:cNvSpPr txBox="1">
            <a:spLocks noChangeArrowheads="1"/>
          </p:cNvSpPr>
          <p:nvPr/>
        </p:nvSpPr>
        <p:spPr bwMode="auto">
          <a:xfrm>
            <a:off x="4968406" y="1283281"/>
            <a:ext cx="6266208" cy="1384995"/>
          </a:xfrm>
          <a:prstGeom prst="rect">
            <a:avLst/>
          </a:prstGeom>
          <a:solidFill>
            <a:srgbClr val="CCFFCC"/>
          </a:solidFill>
          <a:ln>
            <a:noFill/>
          </a:ln>
        </p:spPr>
        <p:txBody>
          <a:bodyPr wrap="square">
            <a:spAutoFit/>
          </a:bodyPr>
          <a:lstStyle>
            <a:defPPr>
              <a:defRPr lang="zh-CN"/>
            </a:defPPr>
            <a:lvl1pPr eaLnBrk="1" hangingPunct="1">
              <a:defRPr kumimoji="1" sz="2800" b="1">
                <a:cs typeface="Times New Roman" panose="02020603050405020304" pitchFamily="18"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smtClean="0"/>
              <a:t>空</a:t>
            </a:r>
            <a:r>
              <a:rPr lang="zh-CN" altLang="en-US" dirty="0"/>
              <a:t>格后“</a:t>
            </a:r>
            <a:r>
              <a:rPr lang="en-US" altLang="zh-CN" dirty="0"/>
              <a:t>to the party</a:t>
            </a:r>
            <a:r>
              <a:rPr lang="zh-CN" altLang="en-US" dirty="0"/>
              <a:t>”，可知空格处应填</a:t>
            </a:r>
            <a:r>
              <a:rPr lang="en-US" altLang="zh-CN" dirty="0"/>
              <a:t>go</a:t>
            </a:r>
            <a:r>
              <a:rPr lang="zh-CN" altLang="en-US" dirty="0" smtClean="0"/>
              <a:t>，时</a:t>
            </a:r>
            <a:r>
              <a:rPr lang="zh-CN" altLang="en-US" dirty="0"/>
              <a:t>间状语</a:t>
            </a:r>
            <a:r>
              <a:rPr lang="en-US" altLang="zh-CN" dirty="0"/>
              <a:t>tomorrow</a:t>
            </a:r>
            <a:r>
              <a:rPr lang="zh-CN" altLang="en-US" dirty="0"/>
              <a:t>可知应用</a:t>
            </a:r>
            <a:r>
              <a:rPr lang="en-US" altLang="zh-CN" dirty="0"/>
              <a:t>are going</a:t>
            </a:r>
            <a:r>
              <a:rPr lang="zh-CN" altLang="en-US" dirty="0"/>
              <a:t>来表达将来时态。</a:t>
            </a:r>
            <a:endParaRPr lang="en-US" altLang="zh-CN" dirty="0"/>
          </a:p>
        </p:txBody>
      </p:sp>
      <p:sp>
        <p:nvSpPr>
          <p:cNvPr id="13" name="Text Box 5"/>
          <p:cNvSpPr txBox="1">
            <a:spLocks noChangeArrowheads="1"/>
          </p:cNvSpPr>
          <p:nvPr/>
        </p:nvSpPr>
        <p:spPr bwMode="auto">
          <a:xfrm>
            <a:off x="5676678" y="3068960"/>
            <a:ext cx="6070674" cy="954107"/>
          </a:xfrm>
          <a:prstGeom prst="rect">
            <a:avLst/>
          </a:prstGeom>
          <a:solidFill>
            <a:srgbClr val="CCFFCC"/>
          </a:solidFill>
          <a:ln>
            <a:noFill/>
          </a:ln>
        </p:spPr>
        <p:txBody>
          <a:bodyPr wrap="square">
            <a:spAutoFit/>
          </a:bodyPr>
          <a:lstStyle>
            <a:defPPr>
              <a:defRPr lang="zh-CN"/>
            </a:defPPr>
            <a:lvl1pPr eaLnBrk="1" hangingPunct="1">
              <a:defRPr kumimoji="1" sz="2800" b="1">
                <a:cs typeface="Times New Roman" panose="02020603050405020304" pitchFamily="18"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smtClean="0"/>
              <a:t>下</a:t>
            </a:r>
            <a:r>
              <a:rPr lang="zh-CN" altLang="en-US" dirty="0"/>
              <a:t>半句“但我不能”，可推断前半句意为“我想去”，故填</a:t>
            </a:r>
            <a:r>
              <a:rPr lang="en-US" altLang="zh-CN" dirty="0"/>
              <a:t>want</a:t>
            </a:r>
            <a:r>
              <a:rPr lang="zh-CN" altLang="en-US" dirty="0"/>
              <a:t>一词。</a:t>
            </a:r>
            <a:endParaRPr lang="en-US" altLang="zh-CN" dirty="0"/>
          </a:p>
        </p:txBody>
      </p:sp>
      <p:sp>
        <p:nvSpPr>
          <p:cNvPr id="14" name="Text Box 4"/>
          <p:cNvSpPr txBox="1">
            <a:spLocks noChangeArrowheads="1"/>
          </p:cNvSpPr>
          <p:nvPr/>
        </p:nvSpPr>
        <p:spPr bwMode="auto">
          <a:xfrm>
            <a:off x="4766074" y="4292209"/>
            <a:ext cx="7166097" cy="1384995"/>
          </a:xfrm>
          <a:prstGeom prst="rect">
            <a:avLst/>
          </a:prstGeom>
          <a:solidFill>
            <a:srgbClr val="CCFFCC"/>
          </a:solidFill>
          <a:ln>
            <a:noFill/>
          </a:ln>
        </p:spPr>
        <p:txBody>
          <a:bodyPr wrap="square">
            <a:spAutoFit/>
          </a:bodyPr>
          <a:lstStyle>
            <a:defPPr>
              <a:defRPr lang="zh-CN"/>
            </a:defPPr>
            <a:lvl1pPr eaLnBrk="1" hangingPunct="1">
              <a:defRPr kumimoji="1" sz="2800" b="1">
                <a:cs typeface="Times New Roman" panose="02020603050405020304" pitchFamily="18"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本句</a:t>
            </a:r>
            <a:r>
              <a:rPr lang="zh-CN" altLang="en-US" dirty="0" smtClean="0"/>
              <a:t>为含 </a:t>
            </a:r>
            <a:r>
              <a:rPr lang="en-US" altLang="zh-CN" dirty="0"/>
              <a:t>if </a:t>
            </a:r>
            <a:r>
              <a:rPr lang="zh-CN" altLang="en-US" dirty="0"/>
              <a:t>条件状语从句的主从复合句，分析句意为“如果你不去，你将会错过所有的欢乐。”，故空格处填</a:t>
            </a:r>
            <a:r>
              <a:rPr lang="en-US" altLang="zh-CN" dirty="0"/>
              <a:t> if </a:t>
            </a:r>
            <a:r>
              <a:rPr lang="zh-CN" altLang="en-US" dirty="0"/>
              <a:t>与 </a:t>
            </a:r>
            <a:r>
              <a:rPr lang="en-US" altLang="zh-CN" dirty="0"/>
              <a:t>will</a:t>
            </a:r>
            <a:r>
              <a:rPr lang="zh-CN" altLang="en-US" dirty="0"/>
              <a:t>。</a:t>
            </a:r>
            <a:endParaRPr lang="en-US" altLang="zh-CN" dirty="0"/>
          </a:p>
        </p:txBody>
      </p:sp>
      <p:sp>
        <p:nvSpPr>
          <p:cNvPr id="15" name="Text Box 5"/>
          <p:cNvSpPr txBox="1">
            <a:spLocks noChangeArrowheads="1"/>
          </p:cNvSpPr>
          <p:nvPr/>
        </p:nvSpPr>
        <p:spPr bwMode="auto">
          <a:xfrm>
            <a:off x="1288048" y="5801917"/>
            <a:ext cx="10494618" cy="523220"/>
          </a:xfrm>
          <a:prstGeom prst="rect">
            <a:avLst/>
          </a:prstGeom>
          <a:solidFill>
            <a:srgbClr val="CCFFCC"/>
          </a:solidFill>
          <a:ln>
            <a:noFill/>
          </a:ln>
        </p:spPr>
        <p:txBody>
          <a:bodyPr wrap="square">
            <a:spAutoFit/>
          </a:bodyPr>
          <a:lstStyle>
            <a:defPPr>
              <a:defRPr lang="zh-CN"/>
            </a:defPPr>
            <a:lvl1pPr eaLnBrk="1" hangingPunct="1">
              <a:defRPr kumimoji="1" sz="2800" b="1">
                <a:cs typeface="Times New Roman" panose="02020603050405020304" pitchFamily="18"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a:t>句意“我知道，但是我与父母发生了争吵”，故填</a:t>
            </a:r>
            <a:r>
              <a:rPr lang="en-US" altLang="zh-CN" dirty="0"/>
              <a:t>fight</a:t>
            </a:r>
            <a:r>
              <a:rPr lang="zh-CN" altLang="en-US" dirty="0"/>
              <a:t>一词。</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534"/>
                                        </p:tgtEl>
                                        <p:attrNameLst>
                                          <p:attrName>style.visibility</p:attrName>
                                        </p:attrNameLst>
                                      </p:cBhvr>
                                      <p:to>
                                        <p:strVal val="visible"/>
                                      </p:to>
                                    </p:set>
                                    <p:animEffect transition="in" filter="randombar(horizontal)">
                                      <p:cBhvr>
                                        <p:cTn id="17" dur="500"/>
                                        <p:tgtEl>
                                          <p:spTgt spid="2253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535"/>
                                        </p:tgtEl>
                                        <p:attrNameLst>
                                          <p:attrName>style.visibility</p:attrName>
                                        </p:attrNameLst>
                                      </p:cBhvr>
                                      <p:to>
                                        <p:strVal val="visible"/>
                                      </p:to>
                                    </p:set>
                                    <p:animEffect transition="in" filter="randombar(horizontal)">
                                      <p:cBhvr>
                                        <p:cTn id="20" dur="500"/>
                                        <p:tgtEl>
                                          <p:spTgt spid="2253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2536"/>
                                        </p:tgtEl>
                                        <p:attrNameLst>
                                          <p:attrName>style.visibility</p:attrName>
                                        </p:attrNameLst>
                                      </p:cBhvr>
                                      <p:to>
                                        <p:strVal val="visible"/>
                                      </p:to>
                                    </p:set>
                                    <p:animEffect transition="in" filter="randombar(horizontal)">
                                      <p:cBhvr>
                                        <p:cTn id="35" dur="500"/>
                                        <p:tgtEl>
                                          <p:spTgt spid="225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randombar(horizontal)">
                                      <p:cBhvr>
                                        <p:cTn id="50" dur="500"/>
                                        <p:tgtEl>
                                          <p:spTgt spid="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randombar(horizontal)">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down)">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xit" presetSubtype="10" fill="hold" grpId="1" nodeType="clickEffect">
                                  <p:stCondLst>
                                    <p:cond delay="0"/>
                                  </p:stCondLst>
                                  <p:childTnLst>
                                    <p:animEffect transition="out" filter="blinds(horizontal)">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1"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blinds(horizontal)">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xit" presetSubtype="10" fill="hold" grpId="0" nodeType="clickEffect">
                                  <p:stCondLst>
                                    <p:cond delay="0"/>
                                  </p:stCondLst>
                                  <p:childTnLst>
                                    <p:animEffect transition="out" filter="blinds(horizontal)">
                                      <p:cBhvr>
                                        <p:cTn id="77" dur="500"/>
                                        <p:tgtEl>
                                          <p:spTgt spid="15"/>
                                        </p:tgtEl>
                                      </p:cBhvr>
                                    </p:animEffect>
                                    <p:set>
                                      <p:cBhvr>
                                        <p:cTn id="7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P spid="22535" grpId="0"/>
      <p:bldP spid="22536"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7112" name="矩形 1"/>
          <p:cNvSpPr>
            <a:spLocks noChangeArrowheads="1"/>
          </p:cNvSpPr>
          <p:nvPr/>
        </p:nvSpPr>
        <p:spPr bwMode="auto">
          <a:xfrm>
            <a:off x="1199456" y="1634564"/>
            <a:ext cx="10153128"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25475" indent="-62547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dirty="0">
                <a:cs typeface="Times New Roman" panose="02020603050405020304" pitchFamily="18" charset="0"/>
              </a:rPr>
              <a:t>A: Hmm… then you should just say _______ to your parents.  </a:t>
            </a:r>
            <a:endParaRPr kumimoji="1" lang="en-US" altLang="zh-CN" b="1" dirty="0">
              <a:cs typeface="Times New Roman" panose="02020603050405020304" pitchFamily="18" charset="0"/>
            </a:endParaRPr>
          </a:p>
          <a:p>
            <a:pPr eaLnBrk="1" hangingPunct="1">
              <a:lnSpc>
                <a:spcPct val="120000"/>
              </a:lnSpc>
            </a:pPr>
            <a:r>
              <a:rPr kumimoji="1" lang="en-US" altLang="zh-CN" b="1" dirty="0">
                <a:cs typeface="Times New Roman" panose="02020603050405020304" pitchFamily="18" charset="0"/>
              </a:rPr>
              <a:t>B: I guess you’re right. I </a:t>
            </a:r>
            <a:r>
              <a:rPr kumimoji="1" lang="en-US" altLang="zh-CN" b="1" dirty="0" smtClean="0">
                <a:cs typeface="Times New Roman" panose="02020603050405020304" pitchFamily="18" charset="0"/>
              </a:rPr>
              <a:t>_______ </a:t>
            </a:r>
            <a:r>
              <a:rPr kumimoji="1" lang="en-US" altLang="zh-CN" b="1" dirty="0">
                <a:cs typeface="Times New Roman" panose="02020603050405020304" pitchFamily="18" charset="0"/>
              </a:rPr>
              <a:t>talk to them tonight. </a:t>
            </a:r>
            <a:endParaRPr kumimoji="1" lang="en-US" altLang="zh-CN" b="1" dirty="0">
              <a:cs typeface="Times New Roman" panose="02020603050405020304" pitchFamily="18" charset="0"/>
            </a:endParaRPr>
          </a:p>
        </p:txBody>
      </p:sp>
      <p:sp>
        <p:nvSpPr>
          <p:cNvPr id="47113" name="Text Box 9"/>
          <p:cNvSpPr txBox="1">
            <a:spLocks noChangeArrowheads="1"/>
          </p:cNvSpPr>
          <p:nvPr/>
        </p:nvSpPr>
        <p:spPr bwMode="auto">
          <a:xfrm>
            <a:off x="7752184" y="1634564"/>
            <a:ext cx="13684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rPr>
              <a:t>sorry</a:t>
            </a:r>
            <a:endParaRPr lang="en-US" altLang="zh-CN" b="1" dirty="0">
              <a:solidFill>
                <a:srgbClr val="FF0000"/>
              </a:solidFill>
            </a:endParaRPr>
          </a:p>
        </p:txBody>
      </p:sp>
      <p:sp>
        <p:nvSpPr>
          <p:cNvPr id="47114" name="Text Box 10"/>
          <p:cNvSpPr txBox="1">
            <a:spLocks noChangeArrowheads="1"/>
          </p:cNvSpPr>
          <p:nvPr/>
        </p:nvSpPr>
        <p:spPr bwMode="auto">
          <a:xfrm>
            <a:off x="5796223" y="2890180"/>
            <a:ext cx="8638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dirty="0">
                <a:solidFill>
                  <a:srgbClr val="FF0000"/>
                </a:solidFill>
              </a:rPr>
              <a:t>will</a:t>
            </a:r>
            <a:endParaRPr lang="en-US" altLang="zh-CN" b="1" dirty="0">
              <a:solidFill>
                <a:srgbClr val="FF0000"/>
              </a:solidFill>
            </a:endParaRPr>
          </a:p>
        </p:txBody>
      </p:sp>
      <p:sp>
        <p:nvSpPr>
          <p:cNvPr id="9" name="Rectangle 11"/>
          <p:cNvSpPr>
            <a:spLocks noChangeArrowheads="1"/>
          </p:cNvSpPr>
          <p:nvPr/>
        </p:nvSpPr>
        <p:spPr bwMode="auto">
          <a:xfrm>
            <a:off x="2170598" y="843057"/>
            <a:ext cx="7270923" cy="647228"/>
          </a:xfrm>
          <a:prstGeom prst="rect">
            <a:avLst/>
          </a:prstGeom>
          <a:solidFill>
            <a:srgbClr val="FFFFCC">
              <a:alpha val="78000"/>
            </a:srgbClr>
          </a:solidFill>
          <a:ln>
            <a:noFill/>
          </a:ln>
          <a:extLst>
            <a:ext uri="{91240B29-F687-4F45-9708-019B960494DF}">
              <a14:hiddenLine xmlns:a14="http://schemas.microsoft.com/office/drawing/2010/main" w="22225">
                <a:solidFill>
                  <a:srgbClr val="C00000"/>
                </a:solidFill>
                <a:miter lim="800000"/>
                <a:headEnd/>
                <a:tailEnd/>
              </a14:hiddenLine>
            </a:ext>
          </a:extLst>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pPr>
            <a:r>
              <a:rPr lang="en-US" altLang="zh-CN" b="1" dirty="0">
                <a:cs typeface="Times New Roman" panose="02020603050405020304" pitchFamily="18" charset="0"/>
              </a:rPr>
              <a:t>if,  are,  will,  fight, want,  sorry,  going</a:t>
            </a:r>
            <a:endParaRPr lang="en-US" altLang="zh-CN" b="1" dirty="0">
              <a:cs typeface="Times New Roman" panose="02020603050405020304" pitchFamily="18" charset="0"/>
            </a:endParaRPr>
          </a:p>
        </p:txBody>
      </p:sp>
      <p:sp>
        <p:nvSpPr>
          <p:cNvPr id="10" name="Text Box 5"/>
          <p:cNvSpPr txBox="1">
            <a:spLocks noChangeArrowheads="1"/>
          </p:cNvSpPr>
          <p:nvPr/>
        </p:nvSpPr>
        <p:spPr bwMode="auto">
          <a:xfrm>
            <a:off x="1559496" y="5013176"/>
            <a:ext cx="9217024" cy="954107"/>
          </a:xfrm>
          <a:prstGeom prst="rect">
            <a:avLst/>
          </a:prstGeom>
          <a:solidFill>
            <a:srgbClr val="CCFFCC"/>
          </a:solidFill>
          <a:ln>
            <a:noFill/>
          </a:ln>
        </p:spPr>
        <p:txBody>
          <a:bodyPr wrap="square">
            <a:spAutoFit/>
          </a:bodyPr>
          <a:lstStyle>
            <a:defPPr>
              <a:defRPr lang="zh-CN"/>
            </a:defPPr>
            <a:lvl1pPr eaLnBrk="1" hangingPunct="1">
              <a:defRPr kumimoji="1" sz="2800" b="1">
                <a:cs typeface="Times New Roman" panose="02020603050405020304" pitchFamily="18"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smtClean="0"/>
              <a:t>时</a:t>
            </a:r>
            <a:r>
              <a:rPr lang="zh-CN" altLang="en-US" dirty="0"/>
              <a:t>间状语</a:t>
            </a:r>
            <a:r>
              <a:rPr lang="en-US" altLang="zh-CN" dirty="0"/>
              <a:t>tonight</a:t>
            </a:r>
            <a:r>
              <a:rPr lang="zh-CN" altLang="en-US" dirty="0"/>
              <a:t>，可</a:t>
            </a:r>
            <a:r>
              <a:rPr lang="zh-CN" altLang="en-US" dirty="0" smtClean="0"/>
              <a:t>知为</a:t>
            </a:r>
            <a:r>
              <a:rPr lang="zh-CN" altLang="en-US" dirty="0"/>
              <a:t>一般将来时态</a:t>
            </a:r>
            <a:r>
              <a:rPr lang="zh-CN" altLang="en-US" dirty="0" smtClean="0"/>
              <a:t>，在</a:t>
            </a:r>
            <a:r>
              <a:rPr lang="zh-CN" altLang="en-US" dirty="0"/>
              <a:t>谓语动词</a:t>
            </a:r>
            <a:r>
              <a:rPr lang="en-US" altLang="zh-CN" dirty="0"/>
              <a:t>talk</a:t>
            </a:r>
            <a:r>
              <a:rPr lang="zh-CN" altLang="en-US" dirty="0"/>
              <a:t>前，应用</a:t>
            </a:r>
            <a:r>
              <a:rPr lang="en-US" altLang="zh-CN" dirty="0"/>
              <a:t>will</a:t>
            </a:r>
            <a:r>
              <a:rPr lang="zh-CN" altLang="en-US" dirty="0"/>
              <a:t>一词来构成一般将来时态。</a:t>
            </a:r>
            <a:endParaRPr lang="en-US" altLang="zh-CN" dirty="0"/>
          </a:p>
        </p:txBody>
      </p:sp>
      <p:sp>
        <p:nvSpPr>
          <p:cNvPr id="11" name="Text Box 5"/>
          <p:cNvSpPr txBox="1">
            <a:spLocks noChangeArrowheads="1"/>
          </p:cNvSpPr>
          <p:nvPr/>
        </p:nvSpPr>
        <p:spPr bwMode="auto">
          <a:xfrm>
            <a:off x="1559496" y="3740107"/>
            <a:ext cx="9217024" cy="954107"/>
          </a:xfrm>
          <a:prstGeom prst="rect">
            <a:avLst/>
          </a:prstGeom>
          <a:solidFill>
            <a:srgbClr val="CCFFCC"/>
          </a:solidFill>
          <a:ln>
            <a:noFill/>
          </a:ln>
        </p:spPr>
        <p:txBody>
          <a:bodyPr wrap="square">
            <a:spAutoFit/>
          </a:bodyPr>
          <a:lstStyle>
            <a:defPPr>
              <a:defRPr lang="zh-CN"/>
            </a:defPPr>
            <a:lvl1pPr eaLnBrk="1" hangingPunct="1">
              <a:defRPr kumimoji="1" sz="2800" b="1">
                <a:cs typeface="Times New Roman" panose="02020603050405020304" pitchFamily="18"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smtClean="0"/>
              <a:t>say </a:t>
            </a:r>
            <a:r>
              <a:rPr lang="en-US" altLang="zh-CN" dirty="0"/>
              <a:t>sorry to sb</a:t>
            </a:r>
            <a:r>
              <a:rPr lang="en-US" altLang="zh-CN" dirty="0" smtClean="0"/>
              <a:t>.</a:t>
            </a:r>
            <a:r>
              <a:rPr lang="zh-CN" altLang="en-US" dirty="0" smtClean="0"/>
              <a:t>向</a:t>
            </a:r>
            <a:r>
              <a:rPr lang="zh-CN" altLang="en-US" dirty="0"/>
              <a:t>某</a:t>
            </a:r>
            <a:r>
              <a:rPr lang="zh-CN" altLang="en-US" dirty="0" smtClean="0"/>
              <a:t>人</a:t>
            </a:r>
            <a:r>
              <a:rPr lang="zh-CN" altLang="en-US" dirty="0"/>
              <a:t>道歉</a:t>
            </a:r>
            <a:r>
              <a:rPr lang="zh-CN" altLang="en-US" dirty="0" smtClean="0"/>
              <a:t>，固</a:t>
            </a:r>
            <a:r>
              <a:rPr lang="zh-CN" altLang="en-US" dirty="0"/>
              <a:t>定搭</a:t>
            </a:r>
            <a:r>
              <a:rPr lang="zh-CN" altLang="en-US" dirty="0" smtClean="0"/>
              <a:t>配，</a:t>
            </a:r>
            <a:r>
              <a:rPr lang="zh-CN" altLang="en-US" dirty="0"/>
              <a:t>可知空格处应填</a:t>
            </a:r>
            <a:r>
              <a:rPr lang="en-US" altLang="zh-CN" dirty="0"/>
              <a:t>sorry</a:t>
            </a:r>
            <a:r>
              <a:rPr lang="zh-CN" altLang="en-US" dirty="0"/>
              <a:t>一词。</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7113"/>
                                        </p:tgtEl>
                                        <p:attrNameLst>
                                          <p:attrName>style.visibility</p:attrName>
                                        </p:attrNameLst>
                                      </p:cBhvr>
                                      <p:to>
                                        <p:strVal val="visible"/>
                                      </p:to>
                                    </p:set>
                                    <p:animEffect transition="in" filter="randombar(horizontal)">
                                      <p:cBhvr>
                                        <p:cTn id="7" dur="500"/>
                                        <p:tgtEl>
                                          <p:spTgt spid="471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7114"/>
                                        </p:tgtEl>
                                        <p:attrNameLst>
                                          <p:attrName>style.visibility</p:attrName>
                                        </p:attrNameLst>
                                      </p:cBhvr>
                                      <p:to>
                                        <p:strVal val="visible"/>
                                      </p:to>
                                    </p:set>
                                    <p:animEffect transition="in" filter="randombar(horizontal)">
                                      <p:cBhvr>
                                        <p:cTn id="17" dur="500"/>
                                        <p:tgtEl>
                                          <p:spTgt spid="4711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3" grpId="0"/>
      <p:bldP spid="47114" grpId="0"/>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a:xfrm>
            <a:off x="700679" y="891376"/>
            <a:ext cx="8172450" cy="720080"/>
          </a:xfrm>
          <a:prstGeom prst="rect">
            <a:avLst/>
          </a:prstGeom>
        </p:spPr>
        <p:txBody>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nSpc>
                <a:spcPct val="130000"/>
              </a:lnSpc>
            </a:pPr>
            <a:r>
              <a:rPr lang="en-US" altLang="zh-CN" b="1" dirty="0"/>
              <a:t>1. it rains all weekend?</a:t>
            </a:r>
            <a:endParaRPr lang="en-US" altLang="zh-CN" b="1" dirty="0"/>
          </a:p>
        </p:txBody>
      </p:sp>
      <p:sp>
        <p:nvSpPr>
          <p:cNvPr id="4" name="Text Box 4"/>
          <p:cNvSpPr txBox="1">
            <a:spLocks noChangeArrowheads="1"/>
          </p:cNvSpPr>
          <p:nvPr/>
        </p:nvSpPr>
        <p:spPr bwMode="auto">
          <a:xfrm>
            <a:off x="1061239" y="1480253"/>
            <a:ext cx="10363352"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b="1" dirty="0">
                <a:solidFill>
                  <a:srgbClr val="FF0000"/>
                </a:solidFill>
                <a:cs typeface="Times New Roman" panose="02020603050405020304" pitchFamily="18" charset="0"/>
              </a:rPr>
              <a:t>If it rains all weekend, I’ll chat with my </a:t>
            </a:r>
            <a:r>
              <a:rPr lang="en-US" altLang="zh-CN" b="1" dirty="0" smtClean="0">
                <a:solidFill>
                  <a:srgbClr val="FF0000"/>
                </a:solidFill>
                <a:cs typeface="Times New Roman" panose="02020603050405020304" pitchFamily="18" charset="0"/>
              </a:rPr>
              <a:t>friends, read books and help with housework.</a:t>
            </a:r>
            <a:endParaRPr lang="en-US" altLang="zh-CN" b="1" dirty="0">
              <a:solidFill>
                <a:srgbClr val="FF0000"/>
              </a:solidFill>
              <a:cs typeface="Times New Roman" panose="02020603050405020304" pitchFamily="18" charset="0"/>
            </a:endParaRPr>
          </a:p>
        </p:txBody>
      </p:sp>
      <p:sp>
        <p:nvSpPr>
          <p:cNvPr id="26631" name="Rectangle 12"/>
          <p:cNvSpPr>
            <a:spLocks noChangeArrowheads="1"/>
          </p:cNvSpPr>
          <p:nvPr/>
        </p:nvSpPr>
        <p:spPr bwMode="auto">
          <a:xfrm>
            <a:off x="695400" y="188640"/>
            <a:ext cx="9432156" cy="93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609600" indent="-609600" eaLnBrk="0" hangingPunct="0">
              <a:defRPr sz="3200">
                <a:solidFill>
                  <a:schemeClr val="tx1"/>
                </a:solidFill>
                <a:latin typeface="Times New Roman" panose="02020603050405020304" pitchFamily="18" charset="0"/>
                <a:ea typeface="宋体" panose="02010600030101010101" pitchFamily="2" charset="-122"/>
              </a:defRPr>
            </a:lvl1pPr>
            <a:lvl2pPr marL="1066800" indent="-609600" eaLnBrk="0" hangingPunct="0">
              <a:defRPr sz="3200">
                <a:solidFill>
                  <a:schemeClr val="tx1"/>
                </a:solidFill>
                <a:latin typeface="Times New Roman" panose="02020603050405020304" pitchFamily="18" charset="0"/>
                <a:ea typeface="宋体" panose="02010600030101010101" pitchFamily="2" charset="-122"/>
              </a:defRPr>
            </a:lvl2pPr>
            <a:lvl3pPr marL="1524000" indent="-609600" eaLnBrk="0" hangingPunct="0">
              <a:defRPr sz="3200">
                <a:solidFill>
                  <a:schemeClr val="tx1"/>
                </a:solidFill>
                <a:latin typeface="Times New Roman" panose="02020603050405020304" pitchFamily="18" charset="0"/>
                <a:ea typeface="宋体" panose="02010600030101010101" pitchFamily="2" charset="-122"/>
              </a:defRPr>
            </a:lvl3pPr>
            <a:lvl4pPr marL="1981200" indent="-609600" eaLnBrk="0" hangingPunct="0">
              <a:defRPr sz="3200">
                <a:solidFill>
                  <a:schemeClr val="tx1"/>
                </a:solidFill>
                <a:latin typeface="Times New Roman" panose="02020603050405020304" pitchFamily="18" charset="0"/>
                <a:ea typeface="宋体" panose="02010600030101010101" pitchFamily="2" charset="-122"/>
              </a:defRPr>
            </a:lvl4pPr>
            <a:lvl5pPr marL="2438400" indent="-609600" eaLnBrk="0" hangingPunct="0">
              <a:defRPr sz="3200">
                <a:solidFill>
                  <a:schemeClr val="tx1"/>
                </a:solidFill>
                <a:latin typeface="Times New Roman" panose="02020603050405020304" pitchFamily="18" charset="0"/>
                <a:ea typeface="宋体" panose="02010600030101010101" pitchFamily="2" charset="-122"/>
              </a:defRPr>
            </a:lvl5pPr>
            <a:lvl6pPr marL="28956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528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8100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67200" indent="-609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46405" indent="-446405" eaLnBrk="1" hangingPunct="1">
              <a:lnSpc>
                <a:spcPct val="130000"/>
              </a:lnSpc>
              <a:tabLst>
                <a:tab pos="445770" algn="l"/>
              </a:tabLst>
            </a:pPr>
            <a:r>
              <a:rPr lang="en-US" altLang="zh-CN" b="1" dirty="0">
                <a:solidFill>
                  <a:srgbClr val="0000FF"/>
                </a:solidFill>
                <a:latin typeface="Arial" panose="020B0604020202020204" pitchFamily="34" charset="0"/>
                <a:cs typeface="Times New Roman" panose="02020603050405020304" pitchFamily="18" charset="0"/>
              </a:rPr>
              <a:t>3. Use your imagination! What will you do if…</a:t>
            </a:r>
            <a:endParaRPr lang="zh-CN" altLang="en-US" b="1" dirty="0">
              <a:solidFill>
                <a:srgbClr val="0000FF"/>
              </a:solidFill>
              <a:latin typeface="Arial" panose="020B0604020202020204" pitchFamily="34" charset="0"/>
              <a:cs typeface="Times New Roman" panose="02020603050405020304" pitchFamily="18" charset="0"/>
            </a:endParaRPr>
          </a:p>
        </p:txBody>
      </p:sp>
      <p:sp>
        <p:nvSpPr>
          <p:cNvPr id="5" name="Rectangle 2"/>
          <p:cNvSpPr txBox="1">
            <a:spLocks noChangeArrowheads="1"/>
          </p:cNvSpPr>
          <p:nvPr/>
        </p:nvSpPr>
        <p:spPr>
          <a:xfrm>
            <a:off x="627976" y="2763585"/>
            <a:ext cx="8459788" cy="720055"/>
          </a:xfrm>
          <a:prstGeom prst="rect">
            <a:avLst/>
          </a:prstGeom>
        </p:spPr>
        <p:txBody>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b="1" dirty="0"/>
              <a:t>2. there’s an English test tomorrow?</a:t>
            </a:r>
            <a:endParaRPr lang="en-US" altLang="zh-CN" b="1" dirty="0"/>
          </a:p>
        </p:txBody>
      </p:sp>
      <p:sp>
        <p:nvSpPr>
          <p:cNvPr id="6" name="Text Box 7"/>
          <p:cNvSpPr txBox="1">
            <a:spLocks noChangeArrowheads="1"/>
          </p:cNvSpPr>
          <p:nvPr/>
        </p:nvSpPr>
        <p:spPr bwMode="auto">
          <a:xfrm>
            <a:off x="1049271" y="3378941"/>
            <a:ext cx="10231305"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If there’s an English test tomorrow, I’ll go over my books and notes. </a:t>
            </a:r>
            <a:endParaRPr lang="en-US" altLang="zh-CN" b="1" dirty="0">
              <a:solidFill>
                <a:srgbClr val="FF0000"/>
              </a:solidFill>
              <a:cs typeface="Times New Roman" panose="02020603050405020304" pitchFamily="18" charset="0"/>
            </a:endParaRPr>
          </a:p>
        </p:txBody>
      </p:sp>
      <p:sp>
        <p:nvSpPr>
          <p:cNvPr id="7" name="Rectangle 2"/>
          <p:cNvSpPr txBox="1">
            <a:spLocks noChangeArrowheads="1"/>
          </p:cNvSpPr>
          <p:nvPr/>
        </p:nvSpPr>
        <p:spPr>
          <a:xfrm>
            <a:off x="623392" y="4509120"/>
            <a:ext cx="10729191" cy="720054"/>
          </a:xfrm>
          <a:prstGeom prst="rect">
            <a:avLst/>
          </a:prstGeom>
        </p:spPr>
        <p:txBody>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b="1" dirty="0"/>
              <a:t>3. your cousin decides to come and visit </a:t>
            </a:r>
            <a:r>
              <a:rPr lang="en-US" altLang="zh-CN" b="1" dirty="0" smtClean="0"/>
              <a:t>from </a:t>
            </a:r>
            <a:r>
              <a:rPr lang="en-US" altLang="zh-CN" b="1" dirty="0"/>
              <a:t>another town? </a:t>
            </a:r>
            <a:endParaRPr lang="en-US" altLang="zh-CN" b="1" dirty="0"/>
          </a:p>
        </p:txBody>
      </p:sp>
      <p:sp>
        <p:nvSpPr>
          <p:cNvPr id="8" name="Text Box 4"/>
          <p:cNvSpPr txBox="1">
            <a:spLocks noChangeArrowheads="1"/>
          </p:cNvSpPr>
          <p:nvPr/>
        </p:nvSpPr>
        <p:spPr bwMode="auto">
          <a:xfrm>
            <a:off x="1055440" y="5157192"/>
            <a:ext cx="10657184"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FF0000"/>
                </a:solidFill>
                <a:cs typeface="Times New Roman" panose="02020603050405020304" pitchFamily="18" charset="0"/>
              </a:rPr>
              <a:t>If my cousin decides to come and visit from another town, I’ll have a party for him. And I’ll invite a lot of good friends.</a:t>
            </a:r>
            <a:endParaRPr lang="en-US" altLang="zh-CN" b="1" dirty="0">
              <a:solidFill>
                <a:srgbClr val="FF0000"/>
              </a:solidFill>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1016060" y="1412776"/>
            <a:ext cx="4716487" cy="4897438"/>
          </a:xfrm>
        </p:spPr>
        <p:txBody>
          <a:bodyPr/>
          <a:lstStyle/>
          <a:p>
            <a:pPr>
              <a:lnSpc>
                <a:spcPct val="120000"/>
              </a:lnSpc>
              <a:spcBef>
                <a:spcPct val="0"/>
              </a:spcBef>
              <a:buFontTx/>
              <a:buNone/>
            </a:pPr>
            <a:r>
              <a:rPr lang="en-US" altLang="zh-CN" b="1" dirty="0" smtClean="0">
                <a:latin typeface="Times New Roman" panose="02020603050405020304" pitchFamily="18" charset="0"/>
                <a:cs typeface="Times New Roman" panose="02020603050405020304" pitchFamily="18" charset="0"/>
              </a:rPr>
              <a:t>go to college</a:t>
            </a:r>
            <a:endParaRPr lang="en-US" altLang="zh-CN" b="1"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dirty="0" smtClean="0">
                <a:latin typeface="Times New Roman" panose="02020603050405020304" pitchFamily="18" charset="0"/>
                <a:cs typeface="Times New Roman" panose="02020603050405020304" pitchFamily="18" charset="0"/>
              </a:rPr>
              <a:t>travel around the world</a:t>
            </a:r>
            <a:endParaRPr lang="zh-CN" altLang="en-US" b="1"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dirty="0" smtClean="0">
                <a:latin typeface="Times New Roman" panose="02020603050405020304" pitchFamily="18" charset="0"/>
                <a:cs typeface="Times New Roman" panose="02020603050405020304" pitchFamily="18" charset="0"/>
              </a:rPr>
              <a:t>make a lot of money</a:t>
            </a:r>
            <a:endParaRPr lang="en-US" altLang="zh-CN" b="1"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dirty="0" smtClean="0">
                <a:latin typeface="Times New Roman" panose="02020603050405020304" pitchFamily="18" charset="0"/>
                <a:cs typeface="Times New Roman" panose="02020603050405020304" pitchFamily="18" charset="0"/>
              </a:rPr>
              <a:t>get an education</a:t>
            </a:r>
            <a:endParaRPr lang="zh-CN" altLang="en-US" b="1"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dirty="0" smtClean="0">
                <a:latin typeface="Times New Roman" panose="02020603050405020304" pitchFamily="18" charset="0"/>
                <a:cs typeface="Times New Roman" panose="02020603050405020304" pitchFamily="18" charset="0"/>
              </a:rPr>
              <a:t>get advice from</a:t>
            </a:r>
            <a:endParaRPr lang="en-US" altLang="zh-CN" b="1"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dirty="0" smtClean="0">
                <a:latin typeface="Times New Roman" panose="02020603050405020304" pitchFamily="18" charset="0"/>
                <a:cs typeface="Times New Roman" panose="02020603050405020304" pitchFamily="18" charset="0"/>
              </a:rPr>
              <a:t>keep ... to oneself </a:t>
            </a:r>
            <a:endParaRPr lang="zh-CN" altLang="en-US" b="1"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dirty="0" smtClean="0">
                <a:latin typeface="Times New Roman" panose="02020603050405020304" pitchFamily="18" charset="0"/>
                <a:cs typeface="Times New Roman" panose="02020603050405020304" pitchFamily="18" charset="0"/>
              </a:rPr>
              <a:t>have problems with ...</a:t>
            </a:r>
            <a:endParaRPr lang="en-US" altLang="zh-CN" b="1"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dirty="0" smtClean="0">
                <a:latin typeface="Times New Roman" panose="02020603050405020304" pitchFamily="18" charset="0"/>
                <a:cs typeface="Times New Roman" panose="02020603050405020304" pitchFamily="18" charset="0"/>
              </a:rPr>
              <a:t>be afraid to do </a:t>
            </a:r>
            <a:r>
              <a:rPr lang="en-US" altLang="zh-CN" b="1" dirty="0" err="1" smtClean="0">
                <a:latin typeface="Times New Roman" panose="02020603050405020304" pitchFamily="18" charset="0"/>
                <a:cs typeface="Times New Roman" panose="02020603050405020304" pitchFamily="18" charset="0"/>
              </a:rPr>
              <a:t>sth</a:t>
            </a:r>
            <a:r>
              <a:rPr lang="en-US" altLang="zh-CN" b="1" dirty="0" smtClean="0">
                <a:latin typeface="Times New Roman" panose="02020603050405020304" pitchFamily="18" charset="0"/>
                <a:cs typeface="Times New Roman" panose="02020603050405020304" pitchFamily="18" charset="0"/>
              </a:rPr>
              <a:t>.</a:t>
            </a:r>
            <a:endParaRPr lang="zh-CN" altLang="en-US" b="1" dirty="0" smtClean="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336392"/>
            <a:ext cx="3509947" cy="1076384"/>
          </a:xfrm>
          <a:prstGeom prst="rect">
            <a:avLst/>
          </a:prstGeom>
        </p:spPr>
      </p:pic>
      <p:sp>
        <p:nvSpPr>
          <p:cNvPr id="5" name="Rectangle 3"/>
          <p:cNvSpPr txBox="1">
            <a:spLocks noChangeArrowheads="1"/>
          </p:cNvSpPr>
          <p:nvPr/>
        </p:nvSpPr>
        <p:spPr bwMode="auto">
          <a:xfrm>
            <a:off x="6600056" y="1428139"/>
            <a:ext cx="4968552"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spcBef>
                <a:spcPct val="0"/>
              </a:spcBef>
              <a:buFontTx/>
              <a:buNone/>
            </a:pPr>
            <a:r>
              <a:rPr lang="en-US" altLang="zh-CN" b="1" kern="0" dirty="0" smtClean="0">
                <a:latin typeface="Times New Roman" panose="02020603050405020304" pitchFamily="18" charset="0"/>
                <a:cs typeface="Times New Roman" panose="02020603050405020304" pitchFamily="18" charset="0"/>
              </a:rPr>
              <a:t>in the end</a:t>
            </a:r>
            <a:r>
              <a:rPr lang="zh-CN" altLang="en-US" b="1" kern="0" dirty="0" smtClean="0">
                <a:latin typeface="Times New Roman" panose="02020603050405020304" pitchFamily="18" charset="0"/>
                <a:cs typeface="Times New Roman" panose="02020603050405020304" pitchFamily="18" charset="0"/>
              </a:rPr>
              <a:t> </a:t>
            </a:r>
            <a:endParaRPr lang="en-US" altLang="zh-CN" b="1" kern="0"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kern="0" dirty="0" smtClean="0">
                <a:latin typeface="Times New Roman" panose="02020603050405020304" pitchFamily="18" charset="0"/>
                <a:cs typeface="Times New Roman" panose="02020603050405020304" pitchFamily="18" charset="0"/>
              </a:rPr>
              <a:t>make mistakes</a:t>
            </a:r>
            <a:endParaRPr lang="en-US" altLang="zh-CN" b="1" kern="0"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kern="0" dirty="0" smtClean="0">
                <a:latin typeface="Times New Roman" panose="02020603050405020304" pitchFamily="18" charset="0"/>
                <a:cs typeface="Times New Roman" panose="02020603050405020304" pitchFamily="18" charset="0"/>
              </a:rPr>
              <a:t>worry about</a:t>
            </a:r>
            <a:endParaRPr lang="en-US" altLang="zh-CN" b="1" kern="0"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kern="0" dirty="0" smtClean="0">
                <a:latin typeface="Times New Roman" panose="02020603050405020304" pitchFamily="18" charset="0"/>
                <a:cs typeface="Times New Roman" panose="02020603050405020304" pitchFamily="18" charset="0"/>
              </a:rPr>
              <a:t>run away from</a:t>
            </a:r>
            <a:endParaRPr lang="en-US" altLang="zh-CN" b="1" kern="0"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kern="0" dirty="0" smtClean="0">
                <a:latin typeface="Times New Roman" panose="02020603050405020304" pitchFamily="18" charset="0"/>
                <a:cs typeface="Times New Roman" panose="02020603050405020304" pitchFamily="18" charset="0"/>
              </a:rPr>
              <a:t>try to do </a:t>
            </a:r>
            <a:r>
              <a:rPr lang="en-US" altLang="zh-CN" b="1" kern="0" dirty="0" err="1" smtClean="0">
                <a:latin typeface="Times New Roman" panose="02020603050405020304" pitchFamily="18" charset="0"/>
                <a:cs typeface="Times New Roman" panose="02020603050405020304" pitchFamily="18" charset="0"/>
              </a:rPr>
              <a:t>sth</a:t>
            </a:r>
            <a:r>
              <a:rPr lang="en-US" altLang="zh-CN" b="1" kern="0" dirty="0" smtClean="0">
                <a:latin typeface="Times New Roman" panose="02020603050405020304" pitchFamily="18" charset="0"/>
                <a:cs typeface="Times New Roman" panose="02020603050405020304" pitchFamily="18" charset="0"/>
              </a:rPr>
              <a:t>. </a:t>
            </a:r>
            <a:endParaRPr lang="zh-CN" altLang="en-US" b="1" kern="0"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kern="0" dirty="0" smtClean="0">
                <a:latin typeface="Times New Roman" panose="02020603050405020304" pitchFamily="18" charset="0"/>
                <a:cs typeface="Times New Roman" panose="02020603050405020304" pitchFamily="18" charset="0"/>
              </a:rPr>
              <a:t>in half</a:t>
            </a:r>
            <a:endParaRPr lang="en-US" altLang="zh-CN" b="1" kern="0"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kern="0" dirty="0" smtClean="0">
                <a:latin typeface="Times New Roman" panose="02020603050405020304" pitchFamily="18" charset="0"/>
                <a:cs typeface="Times New Roman" panose="02020603050405020304" pitchFamily="18" charset="0"/>
              </a:rPr>
              <a:t>be halfway to doing </a:t>
            </a:r>
            <a:r>
              <a:rPr lang="en-US" altLang="zh-CN" b="1" kern="0" dirty="0" err="1" smtClean="0">
                <a:latin typeface="Times New Roman" panose="02020603050405020304" pitchFamily="18" charset="0"/>
                <a:cs typeface="Times New Roman" panose="02020603050405020304" pitchFamily="18" charset="0"/>
              </a:rPr>
              <a:t>sth</a:t>
            </a:r>
            <a:r>
              <a:rPr lang="en-US" altLang="zh-CN" b="1" kern="0" dirty="0" smtClean="0">
                <a:latin typeface="Times New Roman" panose="02020603050405020304" pitchFamily="18" charset="0"/>
                <a:cs typeface="Times New Roman" panose="02020603050405020304" pitchFamily="18" charset="0"/>
              </a:rPr>
              <a:t>. </a:t>
            </a:r>
            <a:endParaRPr lang="en-US" altLang="zh-CN" b="1" kern="0" dirty="0" smtClean="0">
              <a:latin typeface="Times New Roman" panose="02020603050405020304" pitchFamily="18" charset="0"/>
              <a:cs typeface="Times New Roman" panose="02020603050405020304" pitchFamily="18" charset="0"/>
            </a:endParaRPr>
          </a:p>
          <a:p>
            <a:pPr>
              <a:lnSpc>
                <a:spcPct val="120000"/>
              </a:lnSpc>
              <a:spcBef>
                <a:spcPct val="0"/>
              </a:spcBef>
              <a:buFontTx/>
              <a:buNone/>
            </a:pPr>
            <a:r>
              <a:rPr lang="en-US" altLang="zh-CN" b="1" kern="0" dirty="0" smtClean="0">
                <a:latin typeface="Times New Roman" panose="02020603050405020304" pitchFamily="18" charset="0"/>
                <a:cs typeface="Times New Roman" panose="02020603050405020304" pitchFamily="18" charset="0"/>
              </a:rPr>
              <a:t>have a lot of experience </a:t>
            </a:r>
            <a:endParaRPr lang="zh-CN" altLang="en-US" b="1" kern="0"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367808" y="225196"/>
            <a:ext cx="3688400" cy="810838"/>
          </a:xfrm>
          <a:prstGeom prst="rect">
            <a:avLst/>
          </a:prstGeom>
        </p:spPr>
      </p:pic>
      <p:sp>
        <p:nvSpPr>
          <p:cNvPr id="5" name="矩形 4"/>
          <p:cNvSpPr/>
          <p:nvPr/>
        </p:nvSpPr>
        <p:spPr>
          <a:xfrm>
            <a:off x="767408" y="1238786"/>
            <a:ext cx="10657184" cy="1077218"/>
          </a:xfrm>
          <a:prstGeom prst="rect">
            <a:avLst/>
          </a:prstGeom>
        </p:spPr>
        <p:txBody>
          <a:bodyPr wrap="square">
            <a:spAutoFit/>
          </a:bodyPr>
          <a:lstStyle/>
          <a:p>
            <a:r>
              <a:rPr lang="zh-CN" altLang="en-US" b="1" dirty="0">
                <a:solidFill>
                  <a:srgbClr val="0000FF"/>
                </a:solidFill>
              </a:rPr>
              <a:t>根据短文内容，从方框中选择恰当的单词填空，注意形式变化。</a:t>
            </a:r>
            <a:endParaRPr lang="zh-CN" altLang="en-US" b="1" dirty="0">
              <a:solidFill>
                <a:srgbClr val="0000FF"/>
              </a:solidFill>
            </a:endParaRPr>
          </a:p>
        </p:txBody>
      </p:sp>
      <p:sp>
        <p:nvSpPr>
          <p:cNvPr id="6" name="矩形 5"/>
          <p:cNvSpPr/>
          <p:nvPr/>
        </p:nvSpPr>
        <p:spPr>
          <a:xfrm>
            <a:off x="2143556" y="2315394"/>
            <a:ext cx="8136904" cy="1077218"/>
          </a:xfrm>
          <a:prstGeom prst="rect">
            <a:avLst/>
          </a:prstGeom>
          <a:solidFill>
            <a:srgbClr val="FFFFCC"/>
          </a:solidFill>
          <a:ln w="19050">
            <a:solidFill>
              <a:schemeClr val="tx1"/>
            </a:solidFill>
          </a:ln>
        </p:spPr>
        <p:txBody>
          <a:bodyPr wrap="square">
            <a:spAutoFit/>
          </a:bodyPr>
          <a:lstStyle/>
          <a:p>
            <a:r>
              <a:rPr lang="en-US" altLang="zh-CN" b="1" dirty="0"/>
              <a:t>video, </a:t>
            </a:r>
            <a:r>
              <a:rPr lang="en-US" altLang="zh-CN" b="1" dirty="0" smtClean="0"/>
              <a:t>    expert</a:t>
            </a:r>
            <a:r>
              <a:rPr lang="en-US" altLang="zh-CN" b="1" dirty="0"/>
              <a:t>, </a:t>
            </a:r>
            <a:r>
              <a:rPr lang="en-US" altLang="zh-CN" b="1" dirty="0" smtClean="0"/>
              <a:t> make</a:t>
            </a:r>
            <a:r>
              <a:rPr lang="en-US" altLang="zh-CN" b="1" dirty="0"/>
              <a:t>, </a:t>
            </a:r>
            <a:r>
              <a:rPr lang="en-US" altLang="zh-CN" b="1" dirty="0" smtClean="0"/>
              <a:t>    experience</a:t>
            </a:r>
            <a:r>
              <a:rPr lang="en-US" altLang="zh-CN" b="1" dirty="0"/>
              <a:t>, </a:t>
            </a:r>
            <a:r>
              <a:rPr lang="en-US" altLang="zh-CN" b="1" dirty="0" smtClean="0"/>
              <a:t> advise</a:t>
            </a:r>
            <a:r>
              <a:rPr lang="en-US" altLang="zh-CN" b="1" dirty="0"/>
              <a:t>, </a:t>
            </a:r>
            <a:endParaRPr lang="en-US" altLang="zh-CN" b="1" dirty="0" smtClean="0"/>
          </a:p>
          <a:p>
            <a:r>
              <a:rPr lang="en-US" altLang="zh-CN" b="1" dirty="0" smtClean="0"/>
              <a:t>careful</a:t>
            </a:r>
            <a:r>
              <a:rPr lang="en-US" altLang="zh-CN" b="1" dirty="0"/>
              <a:t>, </a:t>
            </a:r>
            <a:r>
              <a:rPr lang="en-US" altLang="zh-CN" b="1" dirty="0" smtClean="0"/>
              <a:t> solve</a:t>
            </a:r>
            <a:r>
              <a:rPr lang="en-US" altLang="zh-CN" b="1" dirty="0"/>
              <a:t>, </a:t>
            </a:r>
            <a:r>
              <a:rPr lang="en-US" altLang="zh-CN" b="1" dirty="0" smtClean="0"/>
              <a:t>  organize,  careless</a:t>
            </a:r>
            <a:r>
              <a:rPr lang="en-US" altLang="zh-CN" b="1" dirty="0"/>
              <a:t>, </a:t>
            </a:r>
            <a:r>
              <a:rPr lang="en-US" altLang="zh-CN" b="1" dirty="0" smtClean="0"/>
              <a:t>     travel </a:t>
            </a:r>
            <a:endParaRPr lang="zh-CN" altLang="en-US" b="1" dirty="0"/>
          </a:p>
        </p:txBody>
      </p:sp>
      <p:sp>
        <p:nvSpPr>
          <p:cNvPr id="7" name="矩形 6"/>
          <p:cNvSpPr/>
          <p:nvPr/>
        </p:nvSpPr>
        <p:spPr>
          <a:xfrm>
            <a:off x="775792" y="3645024"/>
            <a:ext cx="10648800" cy="2456057"/>
          </a:xfrm>
          <a:prstGeom prst="rect">
            <a:avLst/>
          </a:prstGeom>
        </p:spPr>
        <p:txBody>
          <a:bodyPr wrap="square">
            <a:spAutoFit/>
          </a:bodyPr>
          <a:lstStyle/>
          <a:p>
            <a:pPr indent="363855">
              <a:lnSpc>
                <a:spcPct val="120000"/>
              </a:lnSpc>
            </a:pPr>
            <a:r>
              <a:rPr lang="en-US" altLang="zh-CN" b="1" dirty="0" smtClean="0"/>
              <a:t>Xin </a:t>
            </a:r>
            <a:r>
              <a:rPr lang="en-US" altLang="zh-CN" b="1" dirty="0"/>
              <a:t>Xing is the world’s oldest panda living in captivity (</a:t>
            </a:r>
            <a:r>
              <a:rPr lang="zh-CN" altLang="en-US" b="1" dirty="0"/>
              <a:t>圈养</a:t>
            </a:r>
            <a:r>
              <a:rPr lang="en-US" altLang="zh-CN" b="1" dirty="0"/>
              <a:t>). She came to Chongqing Zoo in 1983 when she was one year old. In December 1988, she (1</a:t>
            </a:r>
            <a:r>
              <a:rPr lang="en-US" altLang="zh-CN" b="1" dirty="0" smtClean="0"/>
              <a:t>)___________ </a:t>
            </a:r>
            <a:r>
              <a:rPr lang="en-US" altLang="zh-CN" b="1" dirty="0"/>
              <a:t>to Canada and was very popular with people there.</a:t>
            </a:r>
            <a:endParaRPr lang="zh-CN" altLang="en-US" b="1" dirty="0"/>
          </a:p>
        </p:txBody>
      </p:sp>
      <p:sp>
        <p:nvSpPr>
          <p:cNvPr id="8" name="矩形 7"/>
          <p:cNvSpPr/>
          <p:nvPr/>
        </p:nvSpPr>
        <p:spPr>
          <a:xfrm>
            <a:off x="7032104" y="4873052"/>
            <a:ext cx="4032448" cy="1077218"/>
          </a:xfrm>
          <a:prstGeom prst="rect">
            <a:avLst/>
          </a:prstGeom>
        </p:spPr>
        <p:txBody>
          <a:bodyPr wrap="square">
            <a:spAutoFit/>
          </a:bodyPr>
          <a:lstStyle/>
          <a:p>
            <a:r>
              <a:rPr lang="en-US" altLang="zh-CN" b="1" dirty="0" smtClean="0">
                <a:solidFill>
                  <a:srgbClr val="FF0000"/>
                </a:solidFill>
              </a:rPr>
              <a:t>traveled/</a:t>
            </a:r>
            <a:endParaRPr lang="en-US" altLang="zh-CN" b="1" dirty="0" smtClean="0">
              <a:solidFill>
                <a:srgbClr val="FF0000"/>
              </a:solidFill>
            </a:endParaRPr>
          </a:p>
          <a:p>
            <a:r>
              <a:rPr lang="en-US" altLang="zh-CN" b="1" dirty="0" smtClean="0">
                <a:solidFill>
                  <a:srgbClr val="FF0000"/>
                </a:solidFill>
              </a:rPr>
              <a:t>         travelled </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2207568" y="855198"/>
            <a:ext cx="8136904" cy="1077218"/>
          </a:xfrm>
          <a:prstGeom prst="rect">
            <a:avLst/>
          </a:prstGeom>
          <a:solidFill>
            <a:srgbClr val="FFFFCC"/>
          </a:solidFill>
          <a:ln w="19050">
            <a:solidFill>
              <a:schemeClr val="tx1"/>
            </a:solidFill>
          </a:ln>
        </p:spPr>
        <p:txBody>
          <a:bodyPr wrap="square">
            <a:spAutoFit/>
          </a:bodyPr>
          <a:lstStyle/>
          <a:p>
            <a:r>
              <a:rPr lang="en-US" altLang="zh-CN" b="1" dirty="0"/>
              <a:t>video, </a:t>
            </a:r>
            <a:r>
              <a:rPr lang="en-US" altLang="zh-CN" b="1" dirty="0" smtClean="0"/>
              <a:t>    expert</a:t>
            </a:r>
            <a:r>
              <a:rPr lang="en-US" altLang="zh-CN" b="1" dirty="0"/>
              <a:t>, </a:t>
            </a:r>
            <a:r>
              <a:rPr lang="en-US" altLang="zh-CN" b="1" dirty="0" smtClean="0"/>
              <a:t> make</a:t>
            </a:r>
            <a:r>
              <a:rPr lang="en-US" altLang="zh-CN" b="1" dirty="0"/>
              <a:t>, </a:t>
            </a:r>
            <a:r>
              <a:rPr lang="en-US" altLang="zh-CN" b="1" dirty="0" smtClean="0"/>
              <a:t>    experience</a:t>
            </a:r>
            <a:r>
              <a:rPr lang="en-US" altLang="zh-CN" b="1" dirty="0"/>
              <a:t>, </a:t>
            </a:r>
            <a:r>
              <a:rPr lang="en-US" altLang="zh-CN" b="1" dirty="0" smtClean="0"/>
              <a:t> advise</a:t>
            </a:r>
            <a:r>
              <a:rPr lang="en-US" altLang="zh-CN" b="1" dirty="0"/>
              <a:t>, </a:t>
            </a:r>
            <a:endParaRPr lang="en-US" altLang="zh-CN" b="1" dirty="0" smtClean="0"/>
          </a:p>
          <a:p>
            <a:r>
              <a:rPr lang="en-US" altLang="zh-CN" b="1" dirty="0" smtClean="0"/>
              <a:t>careful</a:t>
            </a:r>
            <a:r>
              <a:rPr lang="en-US" altLang="zh-CN" b="1" dirty="0"/>
              <a:t>, </a:t>
            </a:r>
            <a:r>
              <a:rPr lang="en-US" altLang="zh-CN" b="1" dirty="0" smtClean="0"/>
              <a:t> solve</a:t>
            </a:r>
            <a:r>
              <a:rPr lang="en-US" altLang="zh-CN" b="1" dirty="0"/>
              <a:t>, </a:t>
            </a:r>
            <a:r>
              <a:rPr lang="en-US" altLang="zh-CN" b="1" dirty="0" smtClean="0"/>
              <a:t>  organize,  careless</a:t>
            </a:r>
            <a:r>
              <a:rPr lang="en-US" altLang="zh-CN" b="1" dirty="0"/>
              <a:t>, </a:t>
            </a:r>
            <a:r>
              <a:rPr lang="en-US" altLang="zh-CN" b="1" dirty="0" smtClean="0"/>
              <a:t>     travel </a:t>
            </a:r>
            <a:endParaRPr lang="zh-CN" altLang="en-US" b="1" dirty="0"/>
          </a:p>
        </p:txBody>
      </p:sp>
      <p:sp>
        <p:nvSpPr>
          <p:cNvPr id="3" name="矩形 2"/>
          <p:cNvSpPr/>
          <p:nvPr/>
        </p:nvSpPr>
        <p:spPr>
          <a:xfrm>
            <a:off x="695400" y="2060848"/>
            <a:ext cx="10801200" cy="3637919"/>
          </a:xfrm>
          <a:prstGeom prst="rect">
            <a:avLst/>
          </a:prstGeom>
        </p:spPr>
        <p:txBody>
          <a:bodyPr wrap="square">
            <a:spAutoFit/>
          </a:bodyPr>
          <a:lstStyle/>
          <a:p>
            <a:pPr indent="363855">
              <a:lnSpc>
                <a:spcPct val="120000"/>
              </a:lnSpc>
            </a:pPr>
            <a:r>
              <a:rPr lang="en-US" altLang="zh-CN" b="1" dirty="0"/>
              <a:t>August </a:t>
            </a:r>
            <a:r>
              <a:rPr lang="en-US" altLang="zh-CN" b="1" dirty="0" smtClean="0"/>
              <a:t>16 was </a:t>
            </a:r>
            <a:r>
              <a:rPr lang="en-US" altLang="zh-CN" b="1" dirty="0" err="1"/>
              <a:t>Xin</a:t>
            </a:r>
            <a:r>
              <a:rPr lang="en-US" altLang="zh-CN" b="1" dirty="0"/>
              <a:t> </a:t>
            </a:r>
            <a:r>
              <a:rPr lang="en-US" altLang="zh-CN" b="1" dirty="0" smtClean="0"/>
              <a:t>Xing’s </a:t>
            </a:r>
            <a:r>
              <a:rPr lang="en-US" altLang="zh-CN" b="1" dirty="0"/>
              <a:t>birthday and more than one hundred panda fans (</a:t>
            </a:r>
            <a:r>
              <a:rPr lang="zh-CN" altLang="en-US" b="1" dirty="0"/>
              <a:t>迷</a:t>
            </a:r>
            <a:r>
              <a:rPr lang="en-US" altLang="zh-CN" b="1" dirty="0"/>
              <a:t>) (2</a:t>
            </a:r>
            <a:r>
              <a:rPr lang="en-US" altLang="zh-CN" b="1" dirty="0" smtClean="0"/>
              <a:t>)___________ </a:t>
            </a:r>
            <a:r>
              <a:rPr lang="en-US" altLang="zh-CN" b="1" dirty="0"/>
              <a:t>a big birthday party for her at Chongqing Zoo. She came out of her panda house and enjoyed a cake (3</a:t>
            </a:r>
            <a:r>
              <a:rPr lang="en-US" altLang="zh-CN" b="1" dirty="0" smtClean="0"/>
              <a:t>)___________ </a:t>
            </a:r>
            <a:r>
              <a:rPr lang="en-US" altLang="zh-CN" b="1" dirty="0"/>
              <a:t>of ice with fruit on it. A panda fan shot (</a:t>
            </a:r>
            <a:r>
              <a:rPr lang="zh-CN" altLang="en-US" b="1" dirty="0"/>
              <a:t>拍摄</a:t>
            </a:r>
            <a:r>
              <a:rPr lang="en-US" altLang="zh-CN" b="1" dirty="0"/>
              <a:t>) a short (4</a:t>
            </a:r>
            <a:r>
              <a:rPr lang="en-US" altLang="zh-CN" b="1" dirty="0" smtClean="0"/>
              <a:t>)___________ </a:t>
            </a:r>
            <a:r>
              <a:rPr lang="en-US" altLang="zh-CN" b="1" dirty="0"/>
              <a:t>of the party and put it on the Internet.</a:t>
            </a:r>
            <a:endParaRPr lang="zh-CN" altLang="en-US" b="1" dirty="0"/>
          </a:p>
        </p:txBody>
      </p:sp>
      <p:sp>
        <p:nvSpPr>
          <p:cNvPr id="6" name="矩形 5"/>
          <p:cNvSpPr/>
          <p:nvPr/>
        </p:nvSpPr>
        <p:spPr>
          <a:xfrm>
            <a:off x="5807968" y="2636912"/>
            <a:ext cx="2020105" cy="584775"/>
          </a:xfrm>
          <a:prstGeom prst="rect">
            <a:avLst/>
          </a:prstGeom>
        </p:spPr>
        <p:txBody>
          <a:bodyPr wrap="none">
            <a:spAutoFit/>
          </a:bodyPr>
          <a:lstStyle/>
          <a:p>
            <a:r>
              <a:rPr lang="en-US" altLang="zh-CN" b="1" dirty="0">
                <a:solidFill>
                  <a:srgbClr val="FF0000"/>
                </a:solidFill>
              </a:rPr>
              <a:t>organized </a:t>
            </a:r>
            <a:endParaRPr lang="zh-CN" altLang="en-US" b="1" dirty="0">
              <a:solidFill>
                <a:srgbClr val="FF0000"/>
              </a:solidFill>
            </a:endParaRPr>
          </a:p>
        </p:txBody>
      </p:sp>
      <p:sp>
        <p:nvSpPr>
          <p:cNvPr id="7" name="矩形 6"/>
          <p:cNvSpPr/>
          <p:nvPr/>
        </p:nvSpPr>
        <p:spPr>
          <a:xfrm>
            <a:off x="6247190" y="3879807"/>
            <a:ext cx="1141659" cy="584775"/>
          </a:xfrm>
          <a:prstGeom prst="rect">
            <a:avLst/>
          </a:prstGeom>
        </p:spPr>
        <p:txBody>
          <a:bodyPr wrap="none">
            <a:spAutoFit/>
          </a:bodyPr>
          <a:lstStyle/>
          <a:p>
            <a:r>
              <a:rPr lang="en-US" altLang="zh-CN" b="1" dirty="0">
                <a:solidFill>
                  <a:srgbClr val="FF0000"/>
                </a:solidFill>
              </a:rPr>
              <a:t>made</a:t>
            </a:r>
            <a:endParaRPr lang="zh-CN" altLang="en-US" b="1" dirty="0">
              <a:solidFill>
                <a:srgbClr val="FF0000"/>
              </a:solidFill>
            </a:endParaRPr>
          </a:p>
        </p:txBody>
      </p:sp>
      <p:sp>
        <p:nvSpPr>
          <p:cNvPr id="8" name="矩形 7"/>
          <p:cNvSpPr/>
          <p:nvPr/>
        </p:nvSpPr>
        <p:spPr>
          <a:xfrm>
            <a:off x="7642938" y="4466137"/>
            <a:ext cx="1221809" cy="584775"/>
          </a:xfrm>
          <a:prstGeom prst="rect">
            <a:avLst/>
          </a:prstGeom>
        </p:spPr>
        <p:txBody>
          <a:bodyPr wrap="none">
            <a:spAutoFit/>
          </a:bodyPr>
          <a:lstStyle/>
          <a:p>
            <a:r>
              <a:rPr lang="en-US" altLang="zh-CN" b="1" dirty="0">
                <a:solidFill>
                  <a:srgbClr val="FF0000"/>
                </a:solidFill>
              </a:rPr>
              <a:t>video </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207568" y="476672"/>
            <a:ext cx="8136904" cy="1077218"/>
          </a:xfrm>
          <a:prstGeom prst="rect">
            <a:avLst/>
          </a:prstGeom>
          <a:solidFill>
            <a:srgbClr val="FFFFCC"/>
          </a:solidFill>
          <a:ln w="19050">
            <a:solidFill>
              <a:schemeClr val="tx1"/>
            </a:solidFill>
          </a:ln>
        </p:spPr>
        <p:txBody>
          <a:bodyPr wrap="square">
            <a:spAutoFit/>
          </a:bodyPr>
          <a:lstStyle/>
          <a:p>
            <a:r>
              <a:rPr lang="en-US" altLang="zh-CN" b="1" dirty="0"/>
              <a:t>video, </a:t>
            </a:r>
            <a:r>
              <a:rPr lang="en-US" altLang="zh-CN" b="1" dirty="0" smtClean="0"/>
              <a:t>    expert</a:t>
            </a:r>
            <a:r>
              <a:rPr lang="en-US" altLang="zh-CN" b="1" dirty="0"/>
              <a:t>, </a:t>
            </a:r>
            <a:r>
              <a:rPr lang="en-US" altLang="zh-CN" b="1" dirty="0" smtClean="0"/>
              <a:t> make</a:t>
            </a:r>
            <a:r>
              <a:rPr lang="en-US" altLang="zh-CN" b="1" dirty="0"/>
              <a:t>, </a:t>
            </a:r>
            <a:r>
              <a:rPr lang="en-US" altLang="zh-CN" b="1" dirty="0" smtClean="0"/>
              <a:t>    experience</a:t>
            </a:r>
            <a:r>
              <a:rPr lang="en-US" altLang="zh-CN" b="1" dirty="0"/>
              <a:t>, </a:t>
            </a:r>
            <a:r>
              <a:rPr lang="en-US" altLang="zh-CN" b="1" dirty="0" smtClean="0"/>
              <a:t> advise</a:t>
            </a:r>
            <a:r>
              <a:rPr lang="en-US" altLang="zh-CN" b="1" dirty="0"/>
              <a:t>, </a:t>
            </a:r>
            <a:endParaRPr lang="en-US" altLang="zh-CN" b="1" dirty="0" smtClean="0"/>
          </a:p>
          <a:p>
            <a:r>
              <a:rPr lang="en-US" altLang="zh-CN" b="1" dirty="0" smtClean="0"/>
              <a:t>careful</a:t>
            </a:r>
            <a:r>
              <a:rPr lang="en-US" altLang="zh-CN" b="1" dirty="0"/>
              <a:t>, </a:t>
            </a:r>
            <a:r>
              <a:rPr lang="en-US" altLang="zh-CN" b="1" dirty="0" smtClean="0"/>
              <a:t> solve</a:t>
            </a:r>
            <a:r>
              <a:rPr lang="en-US" altLang="zh-CN" b="1" dirty="0"/>
              <a:t>, </a:t>
            </a:r>
            <a:r>
              <a:rPr lang="en-US" altLang="zh-CN" b="1" dirty="0" smtClean="0"/>
              <a:t>  organize,  careless</a:t>
            </a:r>
            <a:r>
              <a:rPr lang="en-US" altLang="zh-CN" b="1" dirty="0"/>
              <a:t>, </a:t>
            </a:r>
            <a:r>
              <a:rPr lang="en-US" altLang="zh-CN" b="1" dirty="0" smtClean="0"/>
              <a:t>     travel </a:t>
            </a:r>
            <a:endParaRPr lang="zh-CN" altLang="en-US" b="1" dirty="0"/>
          </a:p>
        </p:txBody>
      </p:sp>
      <p:sp>
        <p:nvSpPr>
          <p:cNvPr id="3" name="矩形 2"/>
          <p:cNvSpPr/>
          <p:nvPr/>
        </p:nvSpPr>
        <p:spPr>
          <a:xfrm>
            <a:off x="911424" y="1560369"/>
            <a:ext cx="10729192" cy="4768228"/>
          </a:xfrm>
          <a:prstGeom prst="rect">
            <a:avLst/>
          </a:prstGeom>
        </p:spPr>
        <p:txBody>
          <a:bodyPr wrap="square">
            <a:spAutoFit/>
          </a:bodyPr>
          <a:lstStyle/>
          <a:p>
            <a:pPr indent="363855">
              <a:lnSpc>
                <a:spcPct val="120000"/>
              </a:lnSpc>
            </a:pPr>
            <a:r>
              <a:rPr lang="en-US" altLang="zh-CN" b="1" dirty="0"/>
              <a:t>Zhang </a:t>
            </a:r>
            <a:r>
              <a:rPr lang="en-US" altLang="zh-CN" b="1" dirty="0" err="1"/>
              <a:t>Naicheng</a:t>
            </a:r>
            <a:r>
              <a:rPr lang="en-US" altLang="zh-CN" b="1" dirty="0"/>
              <a:t>, the head of Chongqing Zoo’s panda house and also the zoo’s panda (5</a:t>
            </a:r>
            <a:r>
              <a:rPr lang="en-US" altLang="zh-CN" b="1" dirty="0" smtClean="0"/>
              <a:t>)___________, </a:t>
            </a:r>
            <a:r>
              <a:rPr lang="en-US" altLang="zh-CN" b="1" dirty="0"/>
              <a:t>has looked after Xin Xing for 28 years. In 1992, Zhang </a:t>
            </a:r>
            <a:r>
              <a:rPr lang="en-US" altLang="zh-CN" b="1" dirty="0" err="1"/>
              <a:t>Naicheng</a:t>
            </a:r>
            <a:r>
              <a:rPr lang="en-US" altLang="zh-CN" b="1" dirty="0"/>
              <a:t> started to look after Xin Xing. He was always (6</a:t>
            </a:r>
            <a:r>
              <a:rPr lang="en-US" altLang="zh-CN" b="1" dirty="0" smtClean="0"/>
              <a:t>)___________ </a:t>
            </a:r>
            <a:r>
              <a:rPr lang="en-US" altLang="zh-CN" b="1" dirty="0"/>
              <a:t>with his work, so he never made any (7</a:t>
            </a:r>
            <a:r>
              <a:rPr lang="en-US" altLang="zh-CN" b="1" dirty="0" smtClean="0"/>
              <a:t>)___________ </a:t>
            </a:r>
            <a:r>
              <a:rPr lang="en-US" altLang="zh-CN" b="1" dirty="0"/>
              <a:t>mistakes. To look after Xin Xing well, he learned from other keepers (</a:t>
            </a:r>
            <a:r>
              <a:rPr lang="zh-CN" altLang="en-US" b="1" dirty="0"/>
              <a:t>饲养员</a:t>
            </a:r>
            <a:r>
              <a:rPr lang="en-US" altLang="zh-CN" b="1" dirty="0"/>
              <a:t>) with more (8</a:t>
            </a:r>
            <a:r>
              <a:rPr lang="en-US" altLang="zh-CN" b="1" dirty="0" smtClean="0"/>
              <a:t>)___________. He often asked them for (9)___________ when he met with problems. </a:t>
            </a:r>
            <a:endParaRPr lang="zh-CN" altLang="en-US" b="1" dirty="0"/>
          </a:p>
        </p:txBody>
      </p:sp>
      <p:sp>
        <p:nvSpPr>
          <p:cNvPr id="4" name="矩形 3"/>
          <p:cNvSpPr/>
          <p:nvPr/>
        </p:nvSpPr>
        <p:spPr>
          <a:xfrm>
            <a:off x="7248128" y="2132856"/>
            <a:ext cx="1404552" cy="584775"/>
          </a:xfrm>
          <a:prstGeom prst="rect">
            <a:avLst/>
          </a:prstGeom>
        </p:spPr>
        <p:txBody>
          <a:bodyPr wrap="none">
            <a:spAutoFit/>
          </a:bodyPr>
          <a:lstStyle/>
          <a:p>
            <a:r>
              <a:rPr lang="en-US" altLang="zh-CN" b="1" dirty="0">
                <a:solidFill>
                  <a:srgbClr val="FF0000"/>
                </a:solidFill>
              </a:rPr>
              <a:t>expert </a:t>
            </a:r>
            <a:endParaRPr lang="zh-CN" altLang="en-US" b="1" dirty="0">
              <a:solidFill>
                <a:srgbClr val="FF0000"/>
              </a:solidFill>
            </a:endParaRPr>
          </a:p>
        </p:txBody>
      </p:sp>
      <p:sp>
        <p:nvSpPr>
          <p:cNvPr id="5" name="矩形 4"/>
          <p:cNvSpPr/>
          <p:nvPr/>
        </p:nvSpPr>
        <p:spPr>
          <a:xfrm>
            <a:off x="8256240" y="3359708"/>
            <a:ext cx="1408334" cy="584775"/>
          </a:xfrm>
          <a:prstGeom prst="rect">
            <a:avLst/>
          </a:prstGeom>
        </p:spPr>
        <p:txBody>
          <a:bodyPr wrap="none">
            <a:spAutoFit/>
          </a:bodyPr>
          <a:lstStyle/>
          <a:p>
            <a:r>
              <a:rPr lang="en-US" altLang="zh-CN" b="1" dirty="0">
                <a:solidFill>
                  <a:srgbClr val="FF0000"/>
                </a:solidFill>
              </a:rPr>
              <a:t>careful</a:t>
            </a:r>
            <a:endParaRPr lang="zh-CN" altLang="en-US" b="1" dirty="0">
              <a:solidFill>
                <a:srgbClr val="FF0000"/>
              </a:solidFill>
            </a:endParaRPr>
          </a:p>
        </p:txBody>
      </p:sp>
      <p:sp>
        <p:nvSpPr>
          <p:cNvPr id="6" name="矩形 5"/>
          <p:cNvSpPr/>
          <p:nvPr/>
        </p:nvSpPr>
        <p:spPr>
          <a:xfrm>
            <a:off x="7248128" y="3932195"/>
            <a:ext cx="1650388" cy="584775"/>
          </a:xfrm>
          <a:prstGeom prst="rect">
            <a:avLst/>
          </a:prstGeom>
        </p:spPr>
        <p:txBody>
          <a:bodyPr wrap="none">
            <a:spAutoFit/>
          </a:bodyPr>
          <a:lstStyle/>
          <a:p>
            <a:r>
              <a:rPr lang="en-US" altLang="zh-CN" b="1" dirty="0">
                <a:solidFill>
                  <a:srgbClr val="FF0000"/>
                </a:solidFill>
              </a:rPr>
              <a:t>careless </a:t>
            </a:r>
            <a:endParaRPr lang="zh-CN" altLang="en-US" b="1" dirty="0">
              <a:solidFill>
                <a:srgbClr val="FF0000"/>
              </a:solidFill>
            </a:endParaRPr>
          </a:p>
        </p:txBody>
      </p:sp>
      <p:sp>
        <p:nvSpPr>
          <p:cNvPr id="7" name="矩形 6"/>
          <p:cNvSpPr/>
          <p:nvPr/>
        </p:nvSpPr>
        <p:spPr>
          <a:xfrm>
            <a:off x="4511824" y="5085184"/>
            <a:ext cx="2055371" cy="584775"/>
          </a:xfrm>
          <a:prstGeom prst="rect">
            <a:avLst/>
          </a:prstGeom>
        </p:spPr>
        <p:txBody>
          <a:bodyPr wrap="none">
            <a:spAutoFit/>
          </a:bodyPr>
          <a:lstStyle/>
          <a:p>
            <a:r>
              <a:rPr lang="en-US" altLang="zh-CN" b="1" dirty="0">
                <a:solidFill>
                  <a:srgbClr val="FF0000"/>
                </a:solidFill>
              </a:rPr>
              <a:t>experience</a:t>
            </a:r>
            <a:endParaRPr lang="zh-CN" altLang="en-US" b="1" dirty="0">
              <a:solidFill>
                <a:srgbClr val="FF0000"/>
              </a:solidFill>
            </a:endParaRPr>
          </a:p>
        </p:txBody>
      </p:sp>
      <p:sp>
        <p:nvSpPr>
          <p:cNvPr id="8" name="矩形 7"/>
          <p:cNvSpPr/>
          <p:nvPr/>
        </p:nvSpPr>
        <p:spPr>
          <a:xfrm>
            <a:off x="1919536" y="5743822"/>
            <a:ext cx="1301959" cy="584775"/>
          </a:xfrm>
          <a:prstGeom prst="rect">
            <a:avLst/>
          </a:prstGeom>
        </p:spPr>
        <p:txBody>
          <a:bodyPr wrap="none">
            <a:spAutoFit/>
          </a:bodyPr>
          <a:lstStyle/>
          <a:p>
            <a:r>
              <a:rPr lang="en-US" altLang="zh-CN" b="1" dirty="0">
                <a:solidFill>
                  <a:srgbClr val="FF0000"/>
                </a:solidFill>
              </a:rPr>
              <a:t>advice</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351584" y="836712"/>
            <a:ext cx="8136904" cy="1077218"/>
          </a:xfrm>
          <a:prstGeom prst="rect">
            <a:avLst/>
          </a:prstGeom>
          <a:solidFill>
            <a:srgbClr val="FFFFCC"/>
          </a:solidFill>
          <a:ln w="19050">
            <a:solidFill>
              <a:schemeClr val="tx1"/>
            </a:solidFill>
          </a:ln>
        </p:spPr>
        <p:txBody>
          <a:bodyPr wrap="square">
            <a:spAutoFit/>
          </a:bodyPr>
          <a:lstStyle/>
          <a:p>
            <a:r>
              <a:rPr lang="en-US" altLang="zh-CN" b="1" dirty="0"/>
              <a:t>video, </a:t>
            </a:r>
            <a:r>
              <a:rPr lang="en-US" altLang="zh-CN" b="1" dirty="0" smtClean="0"/>
              <a:t>    expert</a:t>
            </a:r>
            <a:r>
              <a:rPr lang="en-US" altLang="zh-CN" b="1" dirty="0"/>
              <a:t>, </a:t>
            </a:r>
            <a:r>
              <a:rPr lang="en-US" altLang="zh-CN" b="1" dirty="0" smtClean="0"/>
              <a:t> make</a:t>
            </a:r>
            <a:r>
              <a:rPr lang="en-US" altLang="zh-CN" b="1" dirty="0"/>
              <a:t>, </a:t>
            </a:r>
            <a:r>
              <a:rPr lang="en-US" altLang="zh-CN" b="1" dirty="0" smtClean="0"/>
              <a:t>    experience</a:t>
            </a:r>
            <a:r>
              <a:rPr lang="en-US" altLang="zh-CN" b="1" dirty="0"/>
              <a:t>, </a:t>
            </a:r>
            <a:r>
              <a:rPr lang="en-US" altLang="zh-CN" b="1" dirty="0" smtClean="0"/>
              <a:t> advise</a:t>
            </a:r>
            <a:r>
              <a:rPr lang="en-US" altLang="zh-CN" b="1" dirty="0"/>
              <a:t>, </a:t>
            </a:r>
            <a:endParaRPr lang="en-US" altLang="zh-CN" b="1" dirty="0" smtClean="0"/>
          </a:p>
          <a:p>
            <a:r>
              <a:rPr lang="en-US" altLang="zh-CN" b="1" dirty="0" smtClean="0"/>
              <a:t>careful</a:t>
            </a:r>
            <a:r>
              <a:rPr lang="en-US" altLang="zh-CN" b="1" dirty="0"/>
              <a:t>, </a:t>
            </a:r>
            <a:r>
              <a:rPr lang="en-US" altLang="zh-CN" b="1" dirty="0" smtClean="0"/>
              <a:t> solve</a:t>
            </a:r>
            <a:r>
              <a:rPr lang="en-US" altLang="zh-CN" b="1" dirty="0"/>
              <a:t>, </a:t>
            </a:r>
            <a:r>
              <a:rPr lang="en-US" altLang="zh-CN" b="1" dirty="0" smtClean="0"/>
              <a:t>  organize,  careless</a:t>
            </a:r>
            <a:r>
              <a:rPr lang="en-US" altLang="zh-CN" b="1" dirty="0"/>
              <a:t>, </a:t>
            </a:r>
            <a:r>
              <a:rPr lang="en-US" altLang="zh-CN" b="1" dirty="0" smtClean="0"/>
              <a:t>     travel </a:t>
            </a:r>
            <a:endParaRPr lang="zh-CN" altLang="en-US" b="1" dirty="0"/>
          </a:p>
        </p:txBody>
      </p:sp>
      <p:sp>
        <p:nvSpPr>
          <p:cNvPr id="3" name="矩形 2"/>
          <p:cNvSpPr/>
          <p:nvPr/>
        </p:nvSpPr>
        <p:spPr>
          <a:xfrm>
            <a:off x="911424" y="2276872"/>
            <a:ext cx="10369152" cy="3637919"/>
          </a:xfrm>
          <a:prstGeom prst="rect">
            <a:avLst/>
          </a:prstGeom>
        </p:spPr>
        <p:txBody>
          <a:bodyPr wrap="square">
            <a:spAutoFit/>
          </a:bodyPr>
          <a:lstStyle/>
          <a:p>
            <a:pPr>
              <a:lnSpc>
                <a:spcPct val="120000"/>
              </a:lnSpc>
            </a:pPr>
            <a:r>
              <a:rPr lang="en-US" altLang="zh-CN" b="1" dirty="0"/>
              <a:t>Soon he became a good keeper and could (10</a:t>
            </a:r>
            <a:r>
              <a:rPr lang="en-US" altLang="zh-CN" b="1" dirty="0" smtClean="0"/>
              <a:t>)___________ </a:t>
            </a:r>
            <a:r>
              <a:rPr lang="en-US" altLang="zh-CN" b="1" dirty="0"/>
              <a:t>most problems by himself</a:t>
            </a:r>
            <a:r>
              <a:rPr lang="en-US" altLang="zh-CN" b="1" dirty="0" smtClean="0"/>
              <a:t>.</a:t>
            </a:r>
            <a:endParaRPr lang="en-US" altLang="zh-CN" b="1" dirty="0" smtClean="0"/>
          </a:p>
          <a:p>
            <a:pPr indent="363855">
              <a:lnSpc>
                <a:spcPct val="120000"/>
              </a:lnSpc>
            </a:pPr>
            <a:r>
              <a:rPr lang="en-US" altLang="zh-CN" b="1" dirty="0"/>
              <a:t>“We have spent so much time together and she is like a family member to me,” said Zhang </a:t>
            </a:r>
            <a:r>
              <a:rPr lang="en-US" altLang="zh-CN" b="1" dirty="0" err="1"/>
              <a:t>Naicheng</a:t>
            </a:r>
            <a:r>
              <a:rPr lang="en-US" altLang="zh-CN" b="1" dirty="0"/>
              <a:t>. Now he still spends most of his nights staying in Xin Xing’s panda house.</a:t>
            </a:r>
            <a:endParaRPr lang="en-US" altLang="zh-CN" b="1" dirty="0"/>
          </a:p>
        </p:txBody>
      </p:sp>
      <p:sp>
        <p:nvSpPr>
          <p:cNvPr id="4" name="矩形 3"/>
          <p:cNvSpPr/>
          <p:nvPr/>
        </p:nvSpPr>
        <p:spPr>
          <a:xfrm>
            <a:off x="9264352" y="2340169"/>
            <a:ext cx="1051891" cy="584775"/>
          </a:xfrm>
          <a:prstGeom prst="rect">
            <a:avLst/>
          </a:prstGeom>
        </p:spPr>
        <p:txBody>
          <a:bodyPr wrap="none">
            <a:spAutoFit/>
          </a:bodyPr>
          <a:lstStyle/>
          <a:p>
            <a:r>
              <a:rPr lang="en-US" altLang="zh-CN" b="1" dirty="0">
                <a:solidFill>
                  <a:srgbClr val="FF0000"/>
                </a:solidFill>
              </a:rPr>
              <a:t>solve</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10" name="表格 9"/>
          <p:cNvGraphicFramePr>
            <a:graphicFrameLocks noGrp="1"/>
          </p:cNvGraphicFramePr>
          <p:nvPr/>
        </p:nvGraphicFramePr>
        <p:xfrm>
          <a:off x="479376" y="692696"/>
          <a:ext cx="11305256" cy="5503878"/>
        </p:xfrm>
        <a:graphic>
          <a:graphicData uri="http://schemas.openxmlformats.org/drawingml/2006/table">
            <a:tbl>
              <a:tblPr firstRow="1" bandRow="1">
                <a:tableStyleId>{7DF18680-E054-41AD-8BC1-D1AEF772440D}</a:tableStyleId>
              </a:tblPr>
              <a:tblGrid>
                <a:gridCol w="3107948"/>
                <a:gridCol w="8197308"/>
              </a:tblGrid>
              <a:tr h="675453">
                <a:tc>
                  <a:txBody>
                    <a:bodyPr/>
                    <a:lstStyle/>
                    <a:p>
                      <a:pPr algn="ctr"/>
                      <a:r>
                        <a:rPr lang="en-US" altLang="zh-CN" sz="3200" b="1" kern="1200" dirty="0" smtClean="0">
                          <a:solidFill>
                            <a:srgbClr val="0000FF"/>
                          </a:solidFill>
                          <a:latin typeface="Arial" panose="020B0604020202020204" pitchFamily="34" charset="0"/>
                          <a:ea typeface="宋体" panose="02010600030101010101" pitchFamily="2" charset="-122"/>
                          <a:cs typeface="Times New Roman" panose="02020603050405020304" pitchFamily="18" charset="0"/>
                        </a:rPr>
                        <a:t> Problems</a:t>
                      </a:r>
                      <a:endParaRPr lang="zh-CN" altLang="en-US" sz="3200" b="1" kern="1200" dirty="0">
                        <a:solidFill>
                          <a:srgbClr val="0000FF"/>
                        </a:solidFill>
                        <a:latin typeface="Arial" panose="020B0604020202020204" pitchFamily="34"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b="1" kern="1200" dirty="0" smtClean="0">
                          <a:solidFill>
                            <a:srgbClr val="0000FF"/>
                          </a:solidFill>
                          <a:latin typeface="Arial" panose="020B0604020202020204" pitchFamily="34" charset="0"/>
                          <a:ea typeface="宋体" panose="02010600030101010101" pitchFamily="2" charset="-122"/>
                          <a:cs typeface="Times New Roman" panose="02020603050405020304" pitchFamily="18" charset="0"/>
                        </a:rPr>
                        <a:t>Possible solutions</a:t>
                      </a:r>
                      <a:endParaRPr lang="zh-CN" altLang="en-US" sz="3200" b="1" kern="1200" dirty="0" smtClean="0">
                        <a:solidFill>
                          <a:srgbClr val="0000FF"/>
                        </a:solidFill>
                        <a:latin typeface="Arial" panose="020B0604020202020204" pitchFamily="34" charset="0"/>
                        <a:ea typeface="宋体" panose="02010600030101010101" pitchFamily="2"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2352">
                <a:tc>
                  <a:txBody>
                    <a:bodyPr/>
                    <a:lstStyle/>
                    <a:p>
                      <a:endParaRPr lang="en-US" altLang="zh-CN" sz="3200" dirty="0" smtClean="0">
                        <a:latin typeface="Times New Roman" panose="02020603050405020304" pitchFamily="18" charset="0"/>
                        <a:cs typeface="Times New Roman" panose="02020603050405020304" pitchFamily="18" charset="0"/>
                      </a:endParaRPr>
                    </a:p>
                    <a:p>
                      <a:endParaRPr lang="en-US" altLang="zh-CN" sz="32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3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82083">
                <a:tc>
                  <a:txBody>
                    <a:bodyPr/>
                    <a:lstStyle/>
                    <a:p>
                      <a:endParaRPr lang="en-US" altLang="zh-CN" sz="3200" dirty="0" smtClean="0">
                        <a:latin typeface="Times New Roman" panose="02020603050405020304" pitchFamily="18" charset="0"/>
                        <a:cs typeface="Times New Roman" panose="02020603050405020304" pitchFamily="18" charset="0"/>
                      </a:endParaRPr>
                    </a:p>
                    <a:p>
                      <a:endParaRPr lang="en-US" altLang="zh-CN" sz="32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39771">
                <a:tc>
                  <a:txBody>
                    <a:bodyPr/>
                    <a:lstStyle/>
                    <a:p>
                      <a:endParaRPr lang="en-US" altLang="zh-CN" sz="3200" dirty="0" smtClean="0">
                        <a:latin typeface="Times New Roman" panose="02020603050405020304" pitchFamily="18" charset="0"/>
                        <a:cs typeface="Times New Roman" panose="02020603050405020304" pitchFamily="18" charset="0"/>
                      </a:endParaRPr>
                    </a:p>
                    <a:p>
                      <a:endParaRPr lang="en-US" altLang="zh-CN" sz="32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39771">
                <a:tc>
                  <a:txBody>
                    <a:bodyPr/>
                    <a:lstStyle/>
                    <a:p>
                      <a:endParaRPr lang="en-US" altLang="zh-CN" sz="32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Text Box 5"/>
          <p:cNvSpPr txBox="1">
            <a:spLocks noChangeArrowheads="1"/>
          </p:cNvSpPr>
          <p:nvPr/>
        </p:nvSpPr>
        <p:spPr bwMode="auto">
          <a:xfrm>
            <a:off x="637161" y="1642442"/>
            <a:ext cx="1944216" cy="5847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cs typeface="Times New Roman" panose="02020603050405020304" pitchFamily="18" charset="0"/>
              </a:rPr>
              <a:t>too heavy</a:t>
            </a:r>
            <a:endParaRPr lang="en-US" altLang="zh-CN" b="1" dirty="0">
              <a:cs typeface="Times New Roman" panose="02020603050405020304" pitchFamily="18" charset="0"/>
            </a:endParaRPr>
          </a:p>
        </p:txBody>
      </p:sp>
      <p:sp>
        <p:nvSpPr>
          <p:cNvPr id="12" name="Text Box 5"/>
          <p:cNvSpPr txBox="1">
            <a:spLocks noChangeArrowheads="1"/>
          </p:cNvSpPr>
          <p:nvPr/>
        </p:nvSpPr>
        <p:spPr bwMode="auto">
          <a:xfrm>
            <a:off x="637162" y="2484199"/>
            <a:ext cx="2646363" cy="122495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b="1" dirty="0">
                <a:cs typeface="Times New Roman" panose="02020603050405020304" pitchFamily="18" charset="0"/>
              </a:rPr>
              <a:t>always be late for school</a:t>
            </a:r>
            <a:endParaRPr lang="en-US" altLang="zh-CN" b="1" dirty="0">
              <a:cs typeface="Times New Roman" panose="02020603050405020304" pitchFamily="18" charset="0"/>
            </a:endParaRPr>
          </a:p>
        </p:txBody>
      </p:sp>
      <p:sp>
        <p:nvSpPr>
          <p:cNvPr id="13" name="Text Box 4"/>
          <p:cNvSpPr txBox="1">
            <a:spLocks noChangeArrowheads="1"/>
          </p:cNvSpPr>
          <p:nvPr/>
        </p:nvSpPr>
        <p:spPr bwMode="auto">
          <a:xfrm>
            <a:off x="637161" y="3781097"/>
            <a:ext cx="2646363" cy="117570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smtClean="0">
                <a:cs typeface="Times New Roman" panose="02020603050405020304" pitchFamily="18" charset="0"/>
              </a:rPr>
              <a:t>Physics </a:t>
            </a:r>
            <a:r>
              <a:rPr lang="en-US" altLang="zh-CN" b="1" dirty="0">
                <a:cs typeface="Times New Roman" panose="02020603050405020304" pitchFamily="18" charset="0"/>
              </a:rPr>
              <a:t>is </a:t>
            </a:r>
            <a:r>
              <a:rPr lang="en-US" altLang="zh-CN" b="1" dirty="0" smtClean="0">
                <a:cs typeface="Times New Roman" panose="02020603050405020304" pitchFamily="18" charset="0"/>
              </a:rPr>
              <a:t>difficult. </a:t>
            </a:r>
            <a:endParaRPr lang="en-US" altLang="zh-CN" b="1" dirty="0">
              <a:cs typeface="Times New Roman" panose="02020603050405020304" pitchFamily="18" charset="0"/>
            </a:endParaRPr>
          </a:p>
        </p:txBody>
      </p:sp>
      <p:sp>
        <p:nvSpPr>
          <p:cNvPr id="14" name="Text Box 5"/>
          <p:cNvSpPr txBox="1">
            <a:spLocks noChangeArrowheads="1"/>
          </p:cNvSpPr>
          <p:nvPr/>
        </p:nvSpPr>
        <p:spPr bwMode="auto">
          <a:xfrm>
            <a:off x="3657467" y="2522683"/>
            <a:ext cx="7041557"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a:solidFill>
                  <a:srgbClr val="FF0000"/>
                </a:solidFill>
              </a:rPr>
              <a:t>don’t stay up late, buy an alarm clock, ride </a:t>
            </a:r>
            <a:r>
              <a:rPr lang="en-US" altLang="zh-CN" b="1" dirty="0" smtClean="0">
                <a:solidFill>
                  <a:srgbClr val="FF0000"/>
                </a:solidFill>
              </a:rPr>
              <a:t>a bike </a:t>
            </a:r>
            <a:r>
              <a:rPr lang="en-US" altLang="zh-CN" b="1" dirty="0">
                <a:solidFill>
                  <a:srgbClr val="FF0000"/>
                </a:solidFill>
              </a:rPr>
              <a:t>to go to school </a:t>
            </a:r>
            <a:endParaRPr lang="en-US" altLang="zh-CN" b="1" dirty="0">
              <a:solidFill>
                <a:srgbClr val="FF0000"/>
              </a:solidFill>
            </a:endParaRPr>
          </a:p>
        </p:txBody>
      </p:sp>
      <p:sp>
        <p:nvSpPr>
          <p:cNvPr id="15" name="Text Box 5"/>
          <p:cNvSpPr txBox="1">
            <a:spLocks noChangeArrowheads="1"/>
          </p:cNvSpPr>
          <p:nvPr/>
        </p:nvSpPr>
        <p:spPr bwMode="auto">
          <a:xfrm>
            <a:off x="3630818" y="1346977"/>
            <a:ext cx="6926110"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a:solidFill>
                  <a:srgbClr val="FF0000"/>
                </a:solidFill>
                <a:cs typeface="Times New Roman" panose="02020603050405020304" pitchFamily="18" charset="0"/>
              </a:rPr>
              <a:t>eat less junk food and more vegetables, do more </a:t>
            </a:r>
            <a:r>
              <a:rPr lang="en-US" altLang="zh-CN" b="1" dirty="0" smtClean="0">
                <a:solidFill>
                  <a:srgbClr val="FF0000"/>
                </a:solidFill>
                <a:cs typeface="Times New Roman" panose="02020603050405020304" pitchFamily="18" charset="0"/>
              </a:rPr>
              <a:t>exercise (</a:t>
            </a:r>
            <a:r>
              <a:rPr lang="zh-CN" altLang="en-US" b="1" dirty="0" smtClean="0">
                <a:solidFill>
                  <a:srgbClr val="FF0000"/>
                </a:solidFill>
                <a:cs typeface="Times New Roman" panose="02020603050405020304" pitchFamily="18" charset="0"/>
              </a:rPr>
              <a:t>锻炼</a:t>
            </a:r>
            <a:r>
              <a:rPr lang="en-US" altLang="zh-CN" b="1" dirty="0" smtClean="0">
                <a:solidFill>
                  <a:srgbClr val="FF0000"/>
                </a:solidFill>
                <a:cs typeface="Times New Roman" panose="02020603050405020304" pitchFamily="18" charset="0"/>
              </a:rPr>
              <a:t>)</a:t>
            </a:r>
            <a:endParaRPr lang="en-US" altLang="zh-CN" b="1" dirty="0">
              <a:solidFill>
                <a:srgbClr val="FF0000"/>
              </a:solidFill>
              <a:cs typeface="Times New Roman" panose="02020603050405020304" pitchFamily="18" charset="0"/>
            </a:endParaRPr>
          </a:p>
        </p:txBody>
      </p:sp>
      <p:sp>
        <p:nvSpPr>
          <p:cNvPr id="16" name="Text Box 5"/>
          <p:cNvSpPr txBox="1">
            <a:spLocks noChangeArrowheads="1"/>
          </p:cNvSpPr>
          <p:nvPr/>
        </p:nvSpPr>
        <p:spPr bwMode="auto">
          <a:xfrm>
            <a:off x="3617498" y="3770336"/>
            <a:ext cx="8023118"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kumimoji="1" lang="en-US" altLang="zh-CN" b="1" dirty="0">
                <a:solidFill>
                  <a:srgbClr val="FF0000"/>
                </a:solidFill>
              </a:rPr>
              <a:t>take notes in class, do more </a:t>
            </a:r>
            <a:r>
              <a:rPr kumimoji="1" lang="en-US" altLang="zh-CN" b="1" dirty="0" smtClean="0">
                <a:solidFill>
                  <a:srgbClr val="FF0000"/>
                </a:solidFill>
              </a:rPr>
              <a:t>exercises (</a:t>
            </a:r>
            <a:r>
              <a:rPr kumimoji="1" lang="zh-CN" altLang="en-US" b="1" dirty="0" smtClean="0">
                <a:solidFill>
                  <a:srgbClr val="FF0000"/>
                </a:solidFill>
              </a:rPr>
              <a:t>习题</a:t>
            </a:r>
            <a:r>
              <a:rPr kumimoji="1" lang="en-US" altLang="zh-CN" b="1" dirty="0" smtClean="0">
                <a:solidFill>
                  <a:srgbClr val="FF0000"/>
                </a:solidFill>
              </a:rPr>
              <a:t>), </a:t>
            </a:r>
            <a:r>
              <a:rPr kumimoji="1" lang="en-US" altLang="zh-CN" b="1" dirty="0">
                <a:solidFill>
                  <a:srgbClr val="FF0000"/>
                </a:solidFill>
              </a:rPr>
              <a:t>ask </a:t>
            </a:r>
            <a:r>
              <a:rPr kumimoji="1" lang="en-US" altLang="zh-CN" b="1" dirty="0" smtClean="0">
                <a:solidFill>
                  <a:srgbClr val="FF0000"/>
                </a:solidFill>
              </a:rPr>
              <a:t>the teacher </a:t>
            </a:r>
            <a:r>
              <a:rPr kumimoji="1" lang="en-US" altLang="zh-CN" b="1" dirty="0">
                <a:solidFill>
                  <a:srgbClr val="FF0000"/>
                </a:solidFill>
              </a:rPr>
              <a:t>for help </a:t>
            </a:r>
            <a:endParaRPr kumimoji="1" lang="en-US" altLang="zh-CN" b="1" dirty="0">
              <a:solidFill>
                <a:srgbClr val="FF0000"/>
              </a:solidFill>
            </a:endParaRPr>
          </a:p>
        </p:txBody>
      </p:sp>
      <p:sp>
        <p:nvSpPr>
          <p:cNvPr id="9" name="Text Box 5"/>
          <p:cNvSpPr txBox="1">
            <a:spLocks noChangeArrowheads="1"/>
          </p:cNvSpPr>
          <p:nvPr/>
        </p:nvSpPr>
        <p:spPr bwMode="auto">
          <a:xfrm>
            <a:off x="3630818" y="4964746"/>
            <a:ext cx="6794212"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kumimoji="1" lang="en-US" altLang="zh-CN" b="1" dirty="0" smtClean="0">
                <a:solidFill>
                  <a:srgbClr val="FF0000"/>
                </a:solidFill>
              </a:rPr>
              <a:t>join a </a:t>
            </a:r>
            <a:r>
              <a:rPr kumimoji="1" lang="en-US" altLang="zh-CN" b="1" dirty="0" smtClean="0">
                <a:solidFill>
                  <a:srgbClr val="FF0000"/>
                </a:solidFill>
              </a:rPr>
              <a:t>club,</a:t>
            </a:r>
            <a:endParaRPr kumimoji="1" lang="en-US" altLang="zh-CN" b="1" dirty="0" smtClean="0">
              <a:solidFill>
                <a:srgbClr val="FF0000"/>
              </a:solidFill>
            </a:endParaRPr>
          </a:p>
          <a:p>
            <a:pPr eaLnBrk="1" hangingPunct="1">
              <a:lnSpc>
                <a:spcPct val="110000"/>
              </a:lnSpc>
            </a:pPr>
            <a:r>
              <a:rPr kumimoji="1" lang="en-US" altLang="zh-CN" b="1" dirty="0" smtClean="0">
                <a:solidFill>
                  <a:srgbClr val="FF0000"/>
                </a:solidFill>
              </a:rPr>
              <a:t>play with your classmates</a:t>
            </a:r>
            <a:endParaRPr kumimoji="1" lang="en-US" altLang="zh-CN" b="1" dirty="0">
              <a:solidFill>
                <a:srgbClr val="FF0000"/>
              </a:solidFill>
            </a:endParaRPr>
          </a:p>
        </p:txBody>
      </p:sp>
      <p:sp>
        <p:nvSpPr>
          <p:cNvPr id="18" name="Text Box 4"/>
          <p:cNvSpPr txBox="1">
            <a:spLocks noChangeArrowheads="1"/>
          </p:cNvSpPr>
          <p:nvPr/>
        </p:nvSpPr>
        <p:spPr bwMode="auto">
          <a:xfrm>
            <a:off x="479376" y="5028750"/>
            <a:ext cx="3495645" cy="117570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smtClean="0">
                <a:cs typeface="Times New Roman" panose="02020603050405020304" pitchFamily="18" charset="0"/>
              </a:rPr>
              <a:t>don’t have many friends</a:t>
            </a:r>
            <a:endParaRPr lang="en-US" altLang="zh-CN" b="1" dirty="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9"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a:xfrm>
            <a:off x="1487488" y="2492896"/>
            <a:ext cx="9289032" cy="2736304"/>
          </a:xfrm>
          <a:prstGeom prst="rect">
            <a:avLst/>
          </a:prstGeom>
        </p:spPr>
        <p:txBody>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nSpc>
                <a:spcPct val="130000"/>
              </a:lnSpc>
            </a:pPr>
            <a:r>
              <a:rPr lang="en-US" altLang="zh-CN" b="1" dirty="0" smtClean="0">
                <a:latin typeface="+mj-lt"/>
                <a:cs typeface="Times New Roman" panose="02020603050405020304" pitchFamily="18" charset="0"/>
              </a:rPr>
              <a:t>If your friend feels stressed because of having little time for his or her hobbies, what advice will you give? Write a short paragraph about his or her worry.</a:t>
            </a:r>
            <a:endParaRPr lang="en-US" altLang="zh-CN" b="1" dirty="0">
              <a:latin typeface="+mj-lt"/>
              <a:cs typeface="Times New Roman" panose="02020603050405020304" pitchFamily="18"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3712" y="1124744"/>
            <a:ext cx="4287563" cy="11521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6000" b="-6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472264" y="836712"/>
            <a:ext cx="2749471" cy="1015663"/>
          </a:xfrm>
          <a:prstGeom prst="rect">
            <a:avLst/>
          </a:prstGeom>
          <a:noFill/>
        </p:spPr>
        <p:txBody>
          <a:bodyPr wrap="none" lIns="91440" tIns="45720" rIns="91440" bIns="45720">
            <a:spAutoFit/>
          </a:bodyPr>
          <a:lstStyle/>
          <a:p>
            <a:pPr algn="ctr"/>
            <a:r>
              <a:rPr lang="en-US" altLang="zh-CN" sz="6000" b="1" kern="10"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Unit 10</a:t>
            </a:r>
            <a:endParaRPr lang="zh-CN" altLang="en-US"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207568" y="332656"/>
            <a:ext cx="8071440" cy="2585323"/>
          </a:xfrm>
          <a:prstGeom prst="rect">
            <a:avLst/>
          </a:prstGeom>
          <a:noFill/>
        </p:spPr>
        <p:txBody>
          <a:bodyPr wrap="none" lIns="91440" tIns="45720" rIns="91440" bIns="45720">
            <a:spAutoFit/>
          </a:bodyPr>
          <a:lstStyle/>
          <a:p>
            <a:pPr algn="ctr"/>
            <a:r>
              <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rPr>
              <a:t>Unit 10</a:t>
            </a:r>
            <a:endPar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endParaRPr>
          </a:p>
          <a:p>
            <a:pPr algn="ctr"/>
            <a:r>
              <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rPr>
              <a:t>If you go to the party, </a:t>
            </a:r>
            <a:endPar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endParaRPr>
          </a:p>
          <a:p>
            <a:pPr algn="ctr"/>
            <a:r>
              <a:rPr lang="en-US" altLang="zh-CN" sz="5400" b="1" kern="10" cap="none" spc="0" dirty="0">
                <a:ln w="6600">
                  <a:solidFill>
                    <a:schemeClr val="accent2"/>
                  </a:solidFill>
                  <a:prstDash val="solid"/>
                </a:ln>
                <a:solidFill>
                  <a:srgbClr val="FF0000"/>
                </a:solidFill>
                <a:effectLst>
                  <a:outerShdw dist="38100" dir="2700000" algn="tl" rotWithShape="0">
                    <a:schemeClr val="accent2"/>
                  </a:outerShdw>
                </a:effectLst>
                <a:latin typeface="Arial" panose="020B0604020202020204" pitchFamily="34" charset="0"/>
                <a:cs typeface="Arial" panose="020B0604020202020204" pitchFamily="34" charset="0"/>
              </a:rPr>
              <a:t>you’ll have a great time!</a:t>
            </a:r>
            <a:endParaRPr lang="zh-CN" altLang="en-US" sz="5400" b="1" cap="none" spc="0" dirty="0">
              <a:ln w="6600">
                <a:solidFill>
                  <a:schemeClr val="accent2"/>
                </a:solidFill>
                <a:prstDash val="solid"/>
              </a:ln>
              <a:solidFill>
                <a:srgbClr val="FF0000"/>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1988840"/>
            <a:ext cx="6480720" cy="23928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9220" name="Rectangle 12"/>
          <p:cNvSpPr>
            <a:spLocks noChangeArrowheads="1"/>
          </p:cNvSpPr>
          <p:nvPr/>
        </p:nvSpPr>
        <p:spPr bwMode="auto">
          <a:xfrm>
            <a:off x="335915" y="475615"/>
            <a:ext cx="1171130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0000FF"/>
                </a:solidFill>
                <a:latin typeface="Arial" panose="020B0604020202020204" pitchFamily="34" charset="0"/>
                <a:cs typeface="Times New Roman" panose="02020603050405020304" pitchFamily="18" charset="0"/>
              </a:rPr>
              <a:t>Talk with your partner. </a:t>
            </a:r>
            <a:endParaRPr lang="en-US" altLang="zh-CN" sz="2800" b="1" dirty="0">
              <a:solidFill>
                <a:srgbClr val="0000FF"/>
              </a:solidFill>
              <a:latin typeface="Arial" panose="020B0604020202020204" pitchFamily="34" charset="0"/>
              <a:cs typeface="Times New Roman" panose="02020603050405020304" pitchFamily="18" charset="0"/>
            </a:endParaRPr>
          </a:p>
          <a:p>
            <a:pPr eaLnBrk="1" hangingPunct="1">
              <a:lnSpc>
                <a:spcPct val="120000"/>
              </a:lnSpc>
            </a:pPr>
            <a:r>
              <a:rPr lang="en-US" altLang="zh-CN" sz="2800" b="1" dirty="0">
                <a:solidFill>
                  <a:srgbClr val="0000FF"/>
                </a:solidFill>
                <a:latin typeface="Arial" panose="020B0604020202020204" pitchFamily="34" charset="0"/>
                <a:cs typeface="Times New Roman" panose="02020603050405020304" pitchFamily="18" charset="0"/>
              </a:rPr>
              <a:t>Find out his/her three biggest </a:t>
            </a:r>
            <a:r>
              <a:rPr lang="en-US" altLang="zh-CN" sz="2800" b="1" u="sng" dirty="0">
                <a:solidFill>
                  <a:srgbClr val="0000FF"/>
                </a:solidFill>
                <a:latin typeface="Arial" panose="020B0604020202020204" pitchFamily="34" charset="0"/>
                <a:cs typeface="Times New Roman" panose="02020603050405020304" pitchFamily="18" charset="0"/>
              </a:rPr>
              <a:t>worries/problems</a:t>
            </a:r>
            <a:r>
              <a:rPr lang="en-US" altLang="zh-CN" sz="2800" b="1" dirty="0">
                <a:solidFill>
                  <a:srgbClr val="0000FF"/>
                </a:solidFill>
                <a:latin typeface="Arial" panose="020B0604020202020204" pitchFamily="34" charset="0"/>
                <a:cs typeface="Times New Roman" panose="02020603050405020304" pitchFamily="18" charset="0"/>
              </a:rPr>
              <a:t>. </a:t>
            </a:r>
            <a:endParaRPr lang="en-US" altLang="zh-CN" sz="2800" b="1" dirty="0">
              <a:solidFill>
                <a:srgbClr val="0000FF"/>
              </a:solidFill>
              <a:latin typeface="Arial" panose="020B0604020202020204" pitchFamily="34" charset="0"/>
              <a:cs typeface="Times New Roman" panose="02020603050405020304" pitchFamily="18" charset="0"/>
            </a:endParaRPr>
          </a:p>
          <a:p>
            <a:pPr eaLnBrk="1" hangingPunct="1">
              <a:lnSpc>
                <a:spcPct val="120000"/>
              </a:lnSpc>
            </a:pPr>
            <a:r>
              <a:rPr lang="en-US" altLang="zh-CN" sz="2800" b="1" dirty="0">
                <a:solidFill>
                  <a:srgbClr val="0000FF"/>
                </a:solidFill>
                <a:latin typeface="Arial" panose="020B0604020202020204" pitchFamily="34" charset="0"/>
                <a:cs typeface="Times New Roman" panose="02020603050405020304" pitchFamily="18" charset="0"/>
              </a:rPr>
              <a:t>Try to think of some </a:t>
            </a:r>
            <a:r>
              <a:rPr lang="en-US" altLang="zh-CN" sz="2800" b="1" u="sng" dirty="0">
                <a:solidFill>
                  <a:srgbClr val="0000FF"/>
                </a:solidFill>
                <a:latin typeface="Arial" panose="020B0604020202020204" pitchFamily="34" charset="0"/>
                <a:cs typeface="Times New Roman" panose="02020603050405020304" pitchFamily="18" charset="0"/>
              </a:rPr>
              <a:t>solutions</a:t>
            </a:r>
            <a:r>
              <a:rPr lang="en-US" altLang="zh-CN" sz="2800" b="1" dirty="0">
                <a:solidFill>
                  <a:srgbClr val="0000FF"/>
                </a:solidFill>
                <a:latin typeface="Arial" panose="020B0604020202020204" pitchFamily="34" charset="0"/>
                <a:cs typeface="Times New Roman" panose="02020603050405020304" pitchFamily="18" charset="0"/>
              </a:rPr>
              <a:t> to the problems and write them down.  </a:t>
            </a:r>
            <a:endParaRPr lang="zh-CN" altLang="en-US" sz="2800" b="1" dirty="0">
              <a:solidFill>
                <a:srgbClr val="0000FF"/>
              </a:solidFill>
              <a:latin typeface="Arial" panose="020B0604020202020204" pitchFamily="34" charset="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 y="44450"/>
            <a:ext cx="779145" cy="779145"/>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504" y="2917256"/>
            <a:ext cx="3803183" cy="2852936"/>
          </a:xfrm>
          <a:prstGeom prst="rect">
            <a:avLst/>
          </a:prstGeom>
        </p:spPr>
      </p:pic>
      <p:pic>
        <p:nvPicPr>
          <p:cNvPr id="8" name="图片 7"/>
          <p:cNvPicPr>
            <a:picLocks noChangeAspect="1"/>
          </p:cNvPicPr>
          <p:nvPr/>
        </p:nvPicPr>
        <p:blipFill>
          <a:blip r:embed="rId4"/>
          <a:stretch>
            <a:fillRect/>
          </a:stretch>
        </p:blipFill>
        <p:spPr>
          <a:xfrm>
            <a:off x="5904155" y="2900487"/>
            <a:ext cx="4321442" cy="28529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commondata" val="eyJoZGlkIjoiNDM4NDRhZjIyZDUyMzExNjg0NmQ2NTc2MzhlMmQ2ZT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0</TotalTime>
  <Words>10301</Words>
  <Application>WPS 演示</Application>
  <PresentationFormat>宽屏</PresentationFormat>
  <Paragraphs>446</Paragraphs>
  <Slides>41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Arial</vt:lpstr>
      <vt:lpstr>宋体</vt:lpstr>
      <vt:lpstr>Wingdings</vt:lpstr>
      <vt:lpstr>Times New Roman</vt:lpstr>
      <vt:lpstr>微软雅黑</vt:lpstr>
      <vt:lpstr>Arial Unicode MS</vt:lpstr>
      <vt:lpstr>Calibri</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Administrator</cp:lastModifiedBy>
  <cp:revision>362</cp:revision>
  <dcterms:created xsi:type="dcterms:W3CDTF">2013-03-17T02:35:00Z</dcterms:created>
  <dcterms:modified xsi:type="dcterms:W3CDTF">2024-01-05T01:13:57Z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4A966B43F6964983996185B0E3DDED02_12</vt:lpwstr>
  </property>
  <property fmtid="{D5CDD505-2E9C-101B-9397-08002B2CF9AE}" pid="3" name="KSOProductBuildVer">
    <vt:lpwstr>2052-12.1.0.16120</vt:lpwstr>
  </property>
</Properties>
</file>